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Arcade Gamer" panose="020B0604020202020204" charset="0"/>
      <p:regular r:id="rId38"/>
    </p:embeddedFont>
    <p:embeddedFont>
      <p:font typeface="Calibri" panose="020F0502020204030204" pitchFamily="34" charset="0"/>
      <p:regular r:id="rId39"/>
      <p:bold r:id="rId40"/>
      <p:italic r:id="rId41"/>
      <p:boldItalic r:id="rId42"/>
    </p:embeddedFont>
    <p:embeddedFont>
      <p:font typeface="Montserrat" panose="00000500000000000000" pitchFamily="2" charset="0"/>
      <p:regular r:id="rId43"/>
    </p:embeddedFont>
    <p:embeddedFont>
      <p:font typeface="Montserrat Classic" panose="020B0604020202020204" charset="0"/>
      <p:regular r:id="rId44"/>
    </p:embeddedFont>
    <p:embeddedFont>
      <p:font typeface="Montserrat Semi-Bold" panose="020B0604020202020204" charset="0"/>
      <p:regular r:id="rId45"/>
    </p:embeddedFont>
    <p:embeddedFont>
      <p:font typeface="Montserrat Semi-Bold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170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RE ARGA DEWANATA" userId="fa59133d-af4e-4d43-b3bc-8afd3e96b723" providerId="ADAL" clId="{DD343805-3340-4A1F-BBD5-94B6023D04B7}"/>
    <pc:docChg chg="undo custSel modSld">
      <pc:chgData name="RERE ARGA DEWANATA" userId="fa59133d-af4e-4d43-b3bc-8afd3e96b723" providerId="ADAL" clId="{DD343805-3340-4A1F-BBD5-94B6023D04B7}" dt="2022-12-21T15:21:53.396" v="2" actId="732"/>
      <pc:docMkLst>
        <pc:docMk/>
      </pc:docMkLst>
      <pc:sldChg chg="modSp mod">
        <pc:chgData name="RERE ARGA DEWANATA" userId="fa59133d-af4e-4d43-b3bc-8afd3e96b723" providerId="ADAL" clId="{DD343805-3340-4A1F-BBD5-94B6023D04B7}" dt="2022-12-21T15:21:53.396" v="2" actId="732"/>
        <pc:sldMkLst>
          <pc:docMk/>
          <pc:sldMk cId="0" sldId="268"/>
        </pc:sldMkLst>
        <pc:picChg chg="mod modCrop">
          <ac:chgData name="RERE ARGA DEWANATA" userId="fa59133d-af4e-4d43-b3bc-8afd3e96b723" providerId="ADAL" clId="{DD343805-3340-4A1F-BBD5-94B6023D04B7}" dt="2022-12-21T15:21:53.396" v="2" actId="732"/>
          <ac:picMkLst>
            <pc:docMk/>
            <pc:sldMk cId="0" sldId="268"/>
            <ac:picMk id="11"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62.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64.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66.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1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17.svg"/><Relationship Id="rId2" Type="http://schemas.openxmlformats.org/officeDocument/2006/relationships/image" Target="../media/image32.png"/><Relationship Id="rId16" Type="http://schemas.openxmlformats.org/officeDocument/2006/relationships/hyperlink" Target="https://threejs.org" TargetMode="External"/><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68.png"/><Relationship Id="rId10" Type="http://schemas.openxmlformats.org/officeDocument/2006/relationships/image" Target="../media/image39.sv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69.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17.svg"/><Relationship Id="rId2" Type="http://schemas.openxmlformats.org/officeDocument/2006/relationships/image" Target="../media/image32.png"/><Relationship Id="rId16" Type="http://schemas.openxmlformats.org/officeDocument/2006/relationships/hyperlink" Target="https://threejs.org" TargetMode="External"/><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45.png"/><Relationship Id="rId10" Type="http://schemas.openxmlformats.org/officeDocument/2006/relationships/image" Target="../media/image39.sv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71.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73.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17.svg"/><Relationship Id="rId2" Type="http://schemas.openxmlformats.org/officeDocument/2006/relationships/image" Target="../media/image32.png"/><Relationship Id="rId16" Type="http://schemas.openxmlformats.org/officeDocument/2006/relationships/hyperlink" Target="https://threejs.org" TargetMode="External"/><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45.png"/><Relationship Id="rId10" Type="http://schemas.openxmlformats.org/officeDocument/2006/relationships/image" Target="../media/image39.sv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9.sv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75.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22.jpeg"/><Relationship Id="rId3" Type="http://schemas.openxmlformats.org/officeDocument/2006/relationships/image" Target="../media/image16.png"/><Relationship Id="rId7" Type="http://schemas.openxmlformats.org/officeDocument/2006/relationships/image" Target="../media/image8.pn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0.png"/><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17.svg"/><Relationship Id="rId9" Type="http://schemas.openxmlformats.org/officeDocument/2006/relationships/image" Target="../media/image18.png"/><Relationship Id="rId14" Type="http://schemas.openxmlformats.org/officeDocument/2006/relationships/image" Target="../media/image23.jpeg"/></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77.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79.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81.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17.svg"/><Relationship Id="rId2" Type="http://schemas.openxmlformats.org/officeDocument/2006/relationships/image" Target="../media/image32.png"/><Relationship Id="rId16" Type="http://schemas.openxmlformats.org/officeDocument/2006/relationships/hyperlink" Target="https://threejs.org" TargetMode="External"/><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83.png"/><Relationship Id="rId10" Type="http://schemas.openxmlformats.org/officeDocument/2006/relationships/image" Target="../media/image39.sv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9.svg"/></Relationships>
</file>

<file path=ppt/slides/_rels/slide2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84.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25.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17.svg"/><Relationship Id="rId2" Type="http://schemas.openxmlformats.org/officeDocument/2006/relationships/image" Target="../media/image32.png"/><Relationship Id="rId16" Type="http://schemas.openxmlformats.org/officeDocument/2006/relationships/hyperlink" Target="https://threejs.org" TargetMode="External"/><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85.png"/><Relationship Id="rId10" Type="http://schemas.openxmlformats.org/officeDocument/2006/relationships/image" Target="../media/image39.sv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9.svg"/></Relationships>
</file>

<file path=ppt/slides/_rels/slide26.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86.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2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17.svg"/><Relationship Id="rId2" Type="http://schemas.openxmlformats.org/officeDocument/2006/relationships/image" Target="../media/image32.png"/><Relationship Id="rId16" Type="http://schemas.openxmlformats.org/officeDocument/2006/relationships/hyperlink" Target="https://threejs.org" TargetMode="External"/><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87.png"/><Relationship Id="rId10" Type="http://schemas.openxmlformats.org/officeDocument/2006/relationships/image" Target="../media/image39.sv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9.svg"/></Relationships>
</file>

<file path=ppt/slides/_rels/slide28.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88.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2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89.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7.svg"/><Relationship Id="rId3" Type="http://schemas.openxmlformats.org/officeDocument/2006/relationships/image" Target="../media/image25.jpeg"/><Relationship Id="rId7" Type="http://schemas.openxmlformats.org/officeDocument/2006/relationships/image" Target="../media/image29.svg"/><Relationship Id="rId12"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17.svg"/><Relationship Id="rId5" Type="http://schemas.openxmlformats.org/officeDocument/2006/relationships/image" Target="../media/image27.svg"/><Relationship Id="rId15" Type="http://schemas.openxmlformats.org/officeDocument/2006/relationships/image" Target="../media/image9.svg"/><Relationship Id="rId10" Type="http://schemas.openxmlformats.org/officeDocument/2006/relationships/image" Target="../media/image16.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91.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17.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hyperlink" Target="https://threejs.org" TargetMode="External"/><Relationship Id="rId10" Type="http://schemas.openxmlformats.org/officeDocument/2006/relationships/image" Target="../media/image39.sv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92.png"/></Relationships>
</file>

<file path=ppt/slides/_rels/slide3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93.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3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94.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3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8.png"/><Relationship Id="rId18" Type="http://schemas.openxmlformats.org/officeDocument/2006/relationships/hyperlink" Target="https://threejs.org" TargetMode="External"/><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17.svg"/><Relationship Id="rId17" Type="http://schemas.openxmlformats.org/officeDocument/2006/relationships/image" Target="../media/image97.png"/><Relationship Id="rId2" Type="http://schemas.openxmlformats.org/officeDocument/2006/relationships/image" Target="../media/image32.png"/><Relationship Id="rId16"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16.png"/><Relationship Id="rId5" Type="http://schemas.openxmlformats.org/officeDocument/2006/relationships/image" Target="../media/image34.png"/><Relationship Id="rId15" Type="http://schemas.openxmlformats.org/officeDocument/2006/relationships/image" Target="../media/image95.png"/><Relationship Id="rId10" Type="http://schemas.openxmlformats.org/officeDocument/2006/relationships/image" Target="../media/image39.sv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9.svg"/></Relationships>
</file>

<file path=ppt/slides/_rels/slide3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98.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_rels/slide3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4.png"/><Relationship Id="rId3" Type="http://schemas.openxmlformats.org/officeDocument/2006/relationships/image" Target="../media/image99.png"/><Relationship Id="rId7" Type="http://schemas.openxmlformats.org/officeDocument/2006/relationships/image" Target="../media/image6.png"/><Relationship Id="rId12" Type="http://schemas.openxmlformats.org/officeDocument/2006/relationships/image" Target="../media/image104.sv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02.svg"/><Relationship Id="rId11" Type="http://schemas.openxmlformats.org/officeDocument/2006/relationships/image" Target="../media/image103.png"/><Relationship Id="rId5" Type="http://schemas.openxmlformats.org/officeDocument/2006/relationships/image" Target="../media/image101.png"/><Relationship Id="rId10" Type="http://schemas.openxmlformats.org/officeDocument/2006/relationships/image" Target="../media/image9.svg"/><Relationship Id="rId4" Type="http://schemas.openxmlformats.org/officeDocument/2006/relationships/image" Target="../media/image100.svg"/><Relationship Id="rId9" Type="http://schemas.openxmlformats.org/officeDocument/2006/relationships/image" Target="../media/image8.png"/><Relationship Id="rId14" Type="http://schemas.openxmlformats.org/officeDocument/2006/relationships/image" Target="../media/image15.sv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7.svg"/><Relationship Id="rId3" Type="http://schemas.openxmlformats.org/officeDocument/2006/relationships/image" Target="../media/image25.jpeg"/><Relationship Id="rId7" Type="http://schemas.openxmlformats.org/officeDocument/2006/relationships/image" Target="../media/image29.svg"/><Relationship Id="rId12"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17.svg"/><Relationship Id="rId5" Type="http://schemas.openxmlformats.org/officeDocument/2006/relationships/image" Target="../media/image27.svg"/><Relationship Id="rId15" Type="http://schemas.openxmlformats.org/officeDocument/2006/relationships/image" Target="../media/image9.svg"/><Relationship Id="rId10" Type="http://schemas.openxmlformats.org/officeDocument/2006/relationships/image" Target="../media/image16.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17.sv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9.svg"/><Relationship Id="rId10" Type="http://schemas.openxmlformats.org/officeDocument/2006/relationships/image" Target="../media/image39.svg"/><Relationship Id="rId4" Type="http://schemas.openxmlformats.org/officeDocument/2006/relationships/image" Target="../media/image1.jpeg"/><Relationship Id="rId9" Type="http://schemas.openxmlformats.org/officeDocument/2006/relationships/image" Target="../media/image38.png"/><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1.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8.png"/><Relationship Id="rId3" Type="http://schemas.openxmlformats.org/officeDocument/2006/relationships/image" Target="../media/image26.png"/><Relationship Id="rId7" Type="http://schemas.openxmlformats.org/officeDocument/2006/relationships/image" Target="../media/image6.png"/><Relationship Id="rId12" Type="http://schemas.openxmlformats.org/officeDocument/2006/relationships/image" Target="../media/image47.sv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46.png"/><Relationship Id="rId5" Type="http://schemas.openxmlformats.org/officeDocument/2006/relationships/image" Target="../media/image28.png"/><Relationship Id="rId10" Type="http://schemas.openxmlformats.org/officeDocument/2006/relationships/image" Target="../media/image9.svg"/><Relationship Id="rId4" Type="http://schemas.openxmlformats.org/officeDocument/2006/relationships/image" Target="../media/image27.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image" Target="../media/image1.jpeg"/><Relationship Id="rId16"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9.png"/><Relationship Id="rId5" Type="http://schemas.openxmlformats.org/officeDocument/2006/relationships/image" Target="../media/image4.png"/><Relationship Id="rId15" Type="http://schemas.openxmlformats.org/officeDocument/2006/relationships/image" Target="../media/image5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52.sv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16.png"/><Relationship Id="rId18" Type="http://schemas.openxmlformats.org/officeDocument/2006/relationships/hyperlink" Target="https://threejs.org" TargetMode="External"/><Relationship Id="rId3" Type="http://schemas.openxmlformats.org/officeDocument/2006/relationships/image" Target="../media/image58.sv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59.png"/><Relationship Id="rId2" Type="http://schemas.openxmlformats.org/officeDocument/2006/relationships/image" Target="../media/image57.png"/><Relationship Id="rId16" Type="http://schemas.openxmlformats.org/officeDocument/2006/relationships/image" Target="../media/image9.svg"/><Relationship Id="rId1" Type="http://schemas.openxmlformats.org/officeDocument/2006/relationships/slideLayout" Target="../slideLayouts/slideLayout7.xml"/><Relationship Id="rId6" Type="http://schemas.openxmlformats.org/officeDocument/2006/relationships/image" Target="../media/image1.jpeg"/><Relationship Id="rId11" Type="http://schemas.openxmlformats.org/officeDocument/2006/relationships/image" Target="../media/image38.png"/><Relationship Id="rId5" Type="http://schemas.openxmlformats.org/officeDocument/2006/relationships/image" Target="../media/image33.svg"/><Relationship Id="rId15" Type="http://schemas.openxmlformats.org/officeDocument/2006/relationships/image" Target="../media/image8.png"/><Relationship Id="rId10" Type="http://schemas.openxmlformats.org/officeDocument/2006/relationships/image" Target="../media/image37.sv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32.pn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8.png"/><Relationship Id="rId5" Type="http://schemas.openxmlformats.org/officeDocument/2006/relationships/image" Target="../media/image34.png"/><Relationship Id="rId15" Type="http://schemas.openxmlformats.org/officeDocument/2006/relationships/image" Target="../media/image60.png"/><Relationship Id="rId10" Type="http://schemas.openxmlformats.org/officeDocument/2006/relationships/image" Target="../media/image17.svg"/><Relationship Id="rId4" Type="http://schemas.openxmlformats.org/officeDocument/2006/relationships/image" Target="../media/image1.jpeg"/><Relationship Id="rId9" Type="http://schemas.openxmlformats.org/officeDocument/2006/relationships/image" Target="../media/image16.png"/><Relationship Id="rId1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804" r="63134" b="7875"/>
          <a:stretch>
            <a:fillRect/>
          </a:stretch>
        </p:blipFill>
        <p:spPr>
          <a:xfrm>
            <a:off x="-537288" y="-596041"/>
            <a:ext cx="8468041" cy="1137377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7930753" y="9784571"/>
            <a:ext cx="4261944" cy="841067"/>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99999">
            <a:off x="17259300" y="-278503"/>
            <a:ext cx="1762375" cy="2614405"/>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662156" y="2304558"/>
            <a:ext cx="963689" cy="963689"/>
          </a:xfrm>
          <a:prstGeom prst="rect">
            <a:avLst/>
          </a:prstGeom>
        </p:spPr>
      </p:pic>
      <p:sp>
        <p:nvSpPr>
          <p:cNvPr id="6" name="TextBox 6"/>
          <p:cNvSpPr txBox="1"/>
          <p:nvPr/>
        </p:nvSpPr>
        <p:spPr>
          <a:xfrm>
            <a:off x="9144000" y="5554994"/>
            <a:ext cx="8115300" cy="1112520"/>
          </a:xfrm>
          <a:prstGeom prst="rect">
            <a:avLst/>
          </a:prstGeom>
        </p:spPr>
        <p:txBody>
          <a:bodyPr lIns="0" tIns="0" rIns="0" bIns="0" rtlCol="0" anchor="t">
            <a:spAutoFit/>
          </a:bodyPr>
          <a:lstStyle/>
          <a:p>
            <a:pPr>
              <a:lnSpc>
                <a:spcPts val="7290"/>
              </a:lnSpc>
            </a:pPr>
            <a:r>
              <a:rPr lang="en-US" sz="9000">
                <a:solidFill>
                  <a:srgbClr val="F08484"/>
                </a:solidFill>
                <a:latin typeface="Arcade Gamer Bold"/>
              </a:rPr>
              <a:t>KOMPUTER</a:t>
            </a:r>
          </a:p>
        </p:txBody>
      </p:sp>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225326" y="6440819"/>
            <a:ext cx="1199387" cy="2099583"/>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18871" y="7992623"/>
            <a:ext cx="4930588" cy="4114800"/>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10857" y="547743"/>
            <a:ext cx="7315200" cy="1303436"/>
          </a:xfrm>
          <a:prstGeom prst="rect">
            <a:avLst/>
          </a:prstGeom>
        </p:spPr>
      </p:pic>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10857" y="3240419"/>
            <a:ext cx="4114800" cy="4114800"/>
          </a:xfrm>
          <a:prstGeom prst="rect">
            <a:avLst/>
          </a:prstGeom>
        </p:spPr>
      </p:pic>
      <p:sp>
        <p:nvSpPr>
          <p:cNvPr id="11" name="TextBox 11"/>
          <p:cNvSpPr txBox="1"/>
          <p:nvPr/>
        </p:nvSpPr>
        <p:spPr>
          <a:xfrm>
            <a:off x="9144000" y="4069095"/>
            <a:ext cx="8115300" cy="1228724"/>
          </a:xfrm>
          <a:prstGeom prst="rect">
            <a:avLst/>
          </a:prstGeom>
        </p:spPr>
        <p:txBody>
          <a:bodyPr lIns="0" tIns="0" rIns="0" bIns="0" rtlCol="0" anchor="t">
            <a:spAutoFit/>
          </a:bodyPr>
          <a:lstStyle/>
          <a:p>
            <a:pPr>
              <a:lnSpc>
                <a:spcPts val="8099"/>
              </a:lnSpc>
            </a:pPr>
            <a:r>
              <a:rPr lang="en-US" sz="9999">
                <a:solidFill>
                  <a:srgbClr val="3F545D"/>
                </a:solidFill>
                <a:latin typeface="Arcade Gamer Bold"/>
              </a:rPr>
              <a:t>GRAFIKA</a:t>
            </a:r>
          </a:p>
        </p:txBody>
      </p:sp>
      <p:sp>
        <p:nvSpPr>
          <p:cNvPr id="12" name="TextBox 12"/>
          <p:cNvSpPr txBox="1"/>
          <p:nvPr/>
        </p:nvSpPr>
        <p:spPr>
          <a:xfrm>
            <a:off x="11171989" y="8861940"/>
            <a:ext cx="3509453" cy="396240"/>
          </a:xfrm>
          <a:prstGeom prst="rect">
            <a:avLst/>
          </a:prstGeom>
        </p:spPr>
        <p:txBody>
          <a:bodyPr lIns="0" tIns="0" rIns="0" bIns="0" rtlCol="0" anchor="t">
            <a:spAutoFit/>
          </a:bodyPr>
          <a:lstStyle/>
          <a:p>
            <a:pPr algn="ctr">
              <a:lnSpc>
                <a:spcPts val="3359"/>
              </a:lnSpc>
            </a:pPr>
            <a:r>
              <a:rPr lang="en-US" sz="2400">
                <a:solidFill>
                  <a:srgbClr val="3F545D"/>
                </a:solidFill>
                <a:latin typeface="Montserrat Semi-Bold Bold"/>
              </a:rPr>
              <a:t>BY KELOMPOK 4</a:t>
            </a:r>
          </a:p>
        </p:txBody>
      </p:sp>
      <p:sp>
        <p:nvSpPr>
          <p:cNvPr id="13" name="TextBox 13"/>
          <p:cNvSpPr txBox="1"/>
          <p:nvPr/>
        </p:nvSpPr>
        <p:spPr>
          <a:xfrm>
            <a:off x="11407332" y="981021"/>
            <a:ext cx="1648906"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3171140" y="981021"/>
            <a:ext cx="1510303"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13702838" y="2065677"/>
            <a:ext cx="3122182" cy="1374775"/>
          </a:xfrm>
          <a:prstGeom prst="rect">
            <a:avLst/>
          </a:prstGeom>
        </p:spPr>
        <p:txBody>
          <a:bodyPr lIns="0" tIns="0" rIns="0" bIns="0" rtlCol="0" anchor="t">
            <a:spAutoFit/>
          </a:bodyPr>
          <a:lstStyle/>
          <a:p>
            <a:pPr algn="r">
              <a:lnSpc>
                <a:spcPts val="5599"/>
              </a:lnSpc>
            </a:pPr>
            <a:r>
              <a:rPr lang="en-US" sz="3999">
                <a:solidFill>
                  <a:srgbClr val="3F545D"/>
                </a:solidFill>
                <a:latin typeface="Montserrat Semi-Bold Bold"/>
              </a:rPr>
              <a:t>FINAL PROJECT</a:t>
            </a:r>
          </a:p>
        </p:txBody>
      </p:sp>
      <p:sp>
        <p:nvSpPr>
          <p:cNvPr id="16" name="TextBox 16"/>
          <p:cNvSpPr txBox="1"/>
          <p:nvPr/>
        </p:nvSpPr>
        <p:spPr>
          <a:xfrm>
            <a:off x="9144000" y="6867539"/>
            <a:ext cx="6603161" cy="890016"/>
          </a:xfrm>
          <a:prstGeom prst="rect">
            <a:avLst/>
          </a:prstGeom>
        </p:spPr>
        <p:txBody>
          <a:bodyPr lIns="0" tIns="0" rIns="0" bIns="0" rtlCol="0" anchor="t">
            <a:spAutoFit/>
          </a:bodyPr>
          <a:lstStyle/>
          <a:p>
            <a:pPr>
              <a:lnSpc>
                <a:spcPts val="5832"/>
              </a:lnSpc>
            </a:pPr>
            <a:r>
              <a:rPr lang="en-US" sz="7200">
                <a:solidFill>
                  <a:srgbClr val="3F545D"/>
                </a:solidFill>
                <a:latin typeface="Arcade Gamer Bold"/>
              </a:rPr>
              <a:t>KELAS 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92956" y="853349"/>
            <a:ext cx="17995044" cy="9062958"/>
          </a:xfrm>
          <a:prstGeom prst="rect">
            <a:avLst/>
          </a:prstGeom>
        </p:spPr>
      </p:pic>
      <p:pic>
        <p:nvPicPr>
          <p:cNvPr id="11" name="Picture 11"/>
          <p:cNvPicPr>
            <a:picLocks noChangeAspect="1"/>
          </p:cNvPicPr>
          <p:nvPr/>
        </p:nvPicPr>
        <p:blipFill>
          <a:blip r:embed="rId15"/>
          <a:srcRect/>
          <a:stretch>
            <a:fillRect/>
          </a:stretch>
        </p:blipFill>
        <p:spPr>
          <a:xfrm>
            <a:off x="519024" y="4118350"/>
            <a:ext cx="9628574" cy="5446026"/>
          </a:xfrm>
          <a:prstGeom prst="rect">
            <a:avLst/>
          </a:prstGeom>
        </p:spPr>
      </p:pic>
      <p:pic>
        <p:nvPicPr>
          <p:cNvPr id="12" name="Picture 12"/>
          <p:cNvPicPr>
            <a:picLocks noChangeAspect="1"/>
          </p:cNvPicPr>
          <p:nvPr/>
        </p:nvPicPr>
        <p:blipFill>
          <a:blip r:embed="rId16"/>
          <a:srcRect r="7554"/>
          <a:stretch>
            <a:fillRect/>
          </a:stretch>
        </p:blipFill>
        <p:spPr>
          <a:xfrm>
            <a:off x="10978055" y="4118350"/>
            <a:ext cx="4757321" cy="5446026"/>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5961467" y="1292860"/>
            <a:ext cx="7976717" cy="925195"/>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3D MODELLING</a:t>
            </a:r>
          </a:p>
        </p:txBody>
      </p:sp>
      <p:sp>
        <p:nvSpPr>
          <p:cNvPr id="16" name="TextBox 16"/>
          <p:cNvSpPr txBox="1"/>
          <p:nvPr/>
        </p:nvSpPr>
        <p:spPr>
          <a:xfrm>
            <a:off x="3240117" y="3038639"/>
            <a:ext cx="12981307" cy="925121"/>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WINDOW &amp; ROCKET BODY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51220" y="1028700"/>
            <a:ext cx="17985561" cy="9058182"/>
          </a:xfrm>
          <a:prstGeom prst="rect">
            <a:avLst/>
          </a:prstGeom>
        </p:spPr>
      </p:pic>
      <p:pic>
        <p:nvPicPr>
          <p:cNvPr id="11" name="Picture 11"/>
          <p:cNvPicPr>
            <a:picLocks noChangeAspect="1"/>
          </p:cNvPicPr>
          <p:nvPr/>
        </p:nvPicPr>
        <p:blipFill>
          <a:blip r:embed="rId15"/>
          <a:srcRect/>
          <a:stretch>
            <a:fillRect/>
          </a:stretch>
        </p:blipFill>
        <p:spPr>
          <a:xfrm>
            <a:off x="785272" y="4118350"/>
            <a:ext cx="5261647" cy="5546293"/>
          </a:xfrm>
          <a:prstGeom prst="rect">
            <a:avLst/>
          </a:prstGeom>
        </p:spPr>
      </p:pic>
      <p:pic>
        <p:nvPicPr>
          <p:cNvPr id="12" name="Picture 12"/>
          <p:cNvPicPr>
            <a:picLocks noChangeAspect="1"/>
          </p:cNvPicPr>
          <p:nvPr/>
        </p:nvPicPr>
        <p:blipFill>
          <a:blip r:embed="rId16"/>
          <a:srcRect/>
          <a:stretch>
            <a:fillRect/>
          </a:stretch>
        </p:blipFill>
        <p:spPr>
          <a:xfrm>
            <a:off x="8503527" y="4002465"/>
            <a:ext cx="5676495" cy="5778062"/>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5961467" y="1292860"/>
            <a:ext cx="7976717" cy="925195"/>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3D MODELLING</a:t>
            </a:r>
          </a:p>
        </p:txBody>
      </p:sp>
      <p:sp>
        <p:nvSpPr>
          <p:cNvPr id="16" name="TextBox 16"/>
          <p:cNvSpPr txBox="1"/>
          <p:nvPr/>
        </p:nvSpPr>
        <p:spPr>
          <a:xfrm>
            <a:off x="3581494" y="3038639"/>
            <a:ext cx="8101657" cy="925121"/>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ROCKET WINGS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83485" y="853349"/>
            <a:ext cx="18104515" cy="9118092"/>
          </a:xfrm>
          <a:prstGeom prst="rect">
            <a:avLst/>
          </a:prstGeom>
        </p:spPr>
      </p:pic>
      <p:pic>
        <p:nvPicPr>
          <p:cNvPr id="11" name="Picture 11"/>
          <p:cNvPicPr>
            <a:picLocks noChangeAspect="1"/>
          </p:cNvPicPr>
          <p:nvPr/>
        </p:nvPicPr>
        <p:blipFill>
          <a:blip r:embed="rId15"/>
          <a:srcRect/>
          <a:stretch>
            <a:fillRect/>
          </a:stretch>
        </p:blipFill>
        <p:spPr>
          <a:xfrm>
            <a:off x="498368" y="3896535"/>
            <a:ext cx="7334437" cy="5869673"/>
          </a:xfrm>
          <a:prstGeom prst="rect">
            <a:avLst/>
          </a:prstGeom>
        </p:spPr>
      </p:pic>
      <p:pic>
        <p:nvPicPr>
          <p:cNvPr id="12" name="Picture 12"/>
          <p:cNvPicPr>
            <a:picLocks noChangeAspect="1"/>
          </p:cNvPicPr>
          <p:nvPr/>
        </p:nvPicPr>
        <p:blipFill>
          <a:blip r:embed="rId16"/>
          <a:srcRect r="941"/>
          <a:stretch>
            <a:fillRect/>
          </a:stretch>
        </p:blipFill>
        <p:spPr>
          <a:xfrm>
            <a:off x="9034818" y="4553432"/>
            <a:ext cx="9010765" cy="4945637"/>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5961467" y="1292860"/>
            <a:ext cx="7976717" cy="925195"/>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3D MODELLING</a:t>
            </a:r>
          </a:p>
        </p:txBody>
      </p:sp>
      <p:sp>
        <p:nvSpPr>
          <p:cNvPr id="16" name="TextBox 16"/>
          <p:cNvSpPr txBox="1"/>
          <p:nvPr/>
        </p:nvSpPr>
        <p:spPr>
          <a:xfrm>
            <a:off x="4491833" y="2825278"/>
            <a:ext cx="8101657" cy="925121"/>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ROCKET FLAME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46345" y="359029"/>
            <a:ext cx="15307160" cy="7709242"/>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436504">
            <a:off x="-804213" y="79190"/>
            <a:ext cx="3099387" cy="1548319"/>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416095" y="8285157"/>
            <a:ext cx="846051" cy="1481051"/>
          </a:xfrm>
          <a:prstGeom prst="rect">
            <a:avLst/>
          </a:prstGeom>
        </p:spPr>
      </p:pic>
      <p:pic>
        <p:nvPicPr>
          <p:cNvPr id="11" name="Picture 11"/>
          <p:cNvPicPr>
            <a:picLocks noChangeAspect="1"/>
          </p:cNvPicPr>
          <p:nvPr/>
        </p:nvPicPr>
        <p:blipFill rotWithShape="1">
          <a:blip r:embed="rId15"/>
          <a:srcRect r="41609"/>
          <a:stretch/>
        </p:blipFill>
        <p:spPr>
          <a:xfrm>
            <a:off x="8440855" y="3306361"/>
            <a:ext cx="8094545" cy="3036005"/>
          </a:xfrm>
          <a:prstGeom prst="rect">
            <a:avLst/>
          </a:prstGeom>
        </p:spPr>
      </p:pic>
      <p:sp>
        <p:nvSpPr>
          <p:cNvPr id="12" name="TextBox 12"/>
          <p:cNvSpPr txBox="1"/>
          <p:nvPr/>
        </p:nvSpPr>
        <p:spPr>
          <a:xfrm>
            <a:off x="1010034" y="1593130"/>
            <a:ext cx="6084477" cy="1713230"/>
          </a:xfrm>
          <a:prstGeom prst="rect">
            <a:avLst/>
          </a:prstGeom>
        </p:spPr>
        <p:txBody>
          <a:bodyPr lIns="0" tIns="0" rIns="0" bIns="0" rtlCol="0" anchor="t">
            <a:spAutoFit/>
          </a:bodyPr>
          <a:lstStyle/>
          <a:p>
            <a:pPr>
              <a:lnSpc>
                <a:spcPts val="6490"/>
              </a:lnSpc>
            </a:pPr>
            <a:r>
              <a:rPr lang="en-US" sz="5900">
                <a:solidFill>
                  <a:srgbClr val="F08484"/>
                </a:solidFill>
                <a:latin typeface="Arcade Gamer Bold"/>
              </a:rPr>
              <a:t>KOIN DAN SKORING</a:t>
            </a:r>
          </a:p>
        </p:txBody>
      </p:sp>
      <p:sp>
        <p:nvSpPr>
          <p:cNvPr id="13" name="TextBox 13"/>
          <p:cNvSpPr txBox="1"/>
          <p:nvPr/>
        </p:nvSpPr>
        <p:spPr>
          <a:xfrm>
            <a:off x="812155" y="1032565"/>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2395437" y="1032565"/>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1028700" y="4337136"/>
            <a:ext cx="6504223" cy="2389505"/>
          </a:xfrm>
          <a:prstGeom prst="rect">
            <a:avLst/>
          </a:prstGeom>
        </p:spPr>
        <p:txBody>
          <a:bodyPr lIns="0" tIns="0" rIns="0" bIns="0" rtlCol="0" anchor="t">
            <a:spAutoFit/>
          </a:bodyPr>
          <a:lstStyle/>
          <a:p>
            <a:pPr algn="just">
              <a:lnSpc>
                <a:spcPts val="3220"/>
              </a:lnSpc>
            </a:pPr>
            <a:r>
              <a:rPr lang="en-US" sz="2300" dirty="0">
                <a:solidFill>
                  <a:srgbClr val="3F545D"/>
                </a:solidFill>
                <a:latin typeface="Montserrat"/>
                <a:hlinkClick r:id="rId16" tooltip="https://threejs.org"/>
              </a:rPr>
              <a:t>Koin yang </a:t>
            </a:r>
            <a:r>
              <a:rPr lang="en-US" sz="2300" dirty="0" err="1">
                <a:solidFill>
                  <a:srgbClr val="3F545D"/>
                </a:solidFill>
                <a:latin typeface="Montserrat"/>
                <a:hlinkClick r:id="rId16" tooltip="https://threejs.org"/>
              </a:rPr>
              <a:t>melayang</a:t>
            </a:r>
            <a:r>
              <a:rPr lang="en-US" sz="2300" dirty="0">
                <a:solidFill>
                  <a:srgbClr val="3F545D"/>
                </a:solidFill>
                <a:latin typeface="Montserrat"/>
                <a:hlinkClick r:id="rId16" tooltip="https://threejs.org"/>
              </a:rPr>
              <a:t> di </a:t>
            </a:r>
            <a:r>
              <a:rPr lang="en-US" sz="2300" dirty="0" err="1">
                <a:solidFill>
                  <a:srgbClr val="3F545D"/>
                </a:solidFill>
                <a:latin typeface="Montserrat"/>
                <a:hlinkClick r:id="rId16" tooltip="https://threejs.org"/>
              </a:rPr>
              <a:t>udara</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dapat</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diambil</a:t>
            </a:r>
            <a:r>
              <a:rPr lang="en-US" sz="2300" dirty="0">
                <a:solidFill>
                  <a:srgbClr val="3F545D"/>
                </a:solidFill>
                <a:latin typeface="Montserrat"/>
                <a:hlinkClick r:id="rId16" tooltip="https://threejs.org"/>
              </a:rPr>
              <a:t> oleh user </a:t>
            </a:r>
            <a:r>
              <a:rPr lang="en-US" sz="2300" dirty="0" err="1">
                <a:solidFill>
                  <a:srgbClr val="3F545D"/>
                </a:solidFill>
                <a:latin typeface="Montserrat"/>
                <a:hlinkClick r:id="rId16" tooltip="https://threejs.org"/>
              </a:rPr>
              <a:t>untuk</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mengisi</a:t>
            </a:r>
            <a:r>
              <a:rPr lang="en-US" sz="2300" dirty="0">
                <a:solidFill>
                  <a:srgbClr val="3F545D"/>
                </a:solidFill>
                <a:latin typeface="Montserrat"/>
                <a:hlinkClick r:id="rId16" tooltip="https://threejs.org"/>
              </a:rPr>
              <a:t> gauge energy. </a:t>
            </a:r>
            <a:r>
              <a:rPr lang="en-US" sz="2300" dirty="0" err="1">
                <a:solidFill>
                  <a:srgbClr val="3F545D"/>
                </a:solidFill>
                <a:latin typeface="Montserrat"/>
                <a:hlinkClick r:id="rId16" tooltip="https://threejs.org"/>
              </a:rPr>
              <a:t>Apabila</a:t>
            </a:r>
            <a:r>
              <a:rPr lang="en-US" sz="2300" dirty="0">
                <a:solidFill>
                  <a:srgbClr val="3F545D"/>
                </a:solidFill>
                <a:latin typeface="Montserrat"/>
                <a:hlinkClick r:id="rId16" tooltip="https://threejs.org"/>
              </a:rPr>
              <a:t> gauge energy </a:t>
            </a:r>
            <a:r>
              <a:rPr lang="en-US" sz="2300" dirty="0" err="1">
                <a:solidFill>
                  <a:srgbClr val="3F545D"/>
                </a:solidFill>
                <a:latin typeface="Montserrat"/>
                <a:hlinkClick r:id="rId16" tooltip="https://threejs.org"/>
              </a:rPr>
              <a:t>telah</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penuh</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maka</a:t>
            </a:r>
            <a:r>
              <a:rPr lang="en-US" sz="2300" dirty="0">
                <a:solidFill>
                  <a:srgbClr val="3F545D"/>
                </a:solidFill>
                <a:latin typeface="Montserrat"/>
                <a:hlinkClick r:id="rId16" tooltip="https://threejs.org"/>
              </a:rPr>
              <a:t> boost </a:t>
            </a:r>
            <a:r>
              <a:rPr lang="en-US" sz="2300" dirty="0" err="1">
                <a:solidFill>
                  <a:srgbClr val="3F545D"/>
                </a:solidFill>
                <a:latin typeface="Montserrat"/>
                <a:hlinkClick r:id="rId16" tooltip="https://threejs.org"/>
              </a:rPr>
              <a:t>akan</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aktif</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Jumlah</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koin</a:t>
            </a:r>
            <a:r>
              <a:rPr lang="en-US" sz="2300" dirty="0">
                <a:solidFill>
                  <a:srgbClr val="3F545D"/>
                </a:solidFill>
                <a:latin typeface="Montserrat"/>
                <a:hlinkClick r:id="rId16" tooltip="https://threejs.org"/>
              </a:rPr>
              <a:t> yang </a:t>
            </a:r>
            <a:r>
              <a:rPr lang="en-US" sz="2300" dirty="0" err="1">
                <a:solidFill>
                  <a:srgbClr val="3F545D"/>
                </a:solidFill>
                <a:latin typeface="Montserrat"/>
                <a:hlinkClick r:id="rId16" tooltip="https://threejs.org"/>
              </a:rPr>
              <a:t>dikumpulkan</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akan</a:t>
            </a:r>
            <a:r>
              <a:rPr lang="en-US" sz="2300" dirty="0">
                <a:solidFill>
                  <a:srgbClr val="3F545D"/>
                </a:solidFill>
                <a:latin typeface="Montserrat"/>
                <a:hlinkClick r:id="rId16" tooltip="https://threejs.org"/>
              </a:rPr>
              <a:t> </a:t>
            </a:r>
            <a:r>
              <a:rPr lang="en-US" sz="2300" dirty="0" err="1">
                <a:solidFill>
                  <a:srgbClr val="3F545D"/>
                </a:solidFill>
                <a:latin typeface="Montserrat"/>
                <a:hlinkClick r:id="rId16" tooltip="https://threejs.org"/>
              </a:rPr>
              <a:t>tampil</a:t>
            </a:r>
            <a:r>
              <a:rPr lang="en-US" sz="2300" dirty="0">
                <a:solidFill>
                  <a:srgbClr val="3F545D"/>
                </a:solidFill>
                <a:latin typeface="Montserrat"/>
                <a:hlinkClick r:id="rId16" tooltip="https://threejs.org"/>
              </a:rPr>
              <a:t> pada </a:t>
            </a:r>
            <a:r>
              <a:rPr lang="en-US" sz="2300" dirty="0" err="1">
                <a:solidFill>
                  <a:srgbClr val="3F545D"/>
                </a:solidFill>
                <a:latin typeface="Montserrat"/>
                <a:hlinkClick r:id="rId16" tooltip="https://threejs.org"/>
              </a:rPr>
              <a:t>kolom</a:t>
            </a:r>
            <a:r>
              <a:rPr lang="en-US" sz="2300" dirty="0">
                <a:solidFill>
                  <a:srgbClr val="3F545D"/>
                </a:solidFill>
                <a:latin typeface="Montserrat"/>
                <a:hlinkClick r:id="rId16" tooltip="https://threejs.org"/>
              </a:rPr>
              <a:t> "Coins"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10630" y="853349"/>
            <a:ext cx="17866741" cy="8998340"/>
          </a:xfrm>
          <a:prstGeom prst="rect">
            <a:avLst/>
          </a:prstGeom>
        </p:spPr>
      </p:pic>
      <p:pic>
        <p:nvPicPr>
          <p:cNvPr id="11" name="Picture 11"/>
          <p:cNvPicPr>
            <a:picLocks noChangeAspect="1"/>
          </p:cNvPicPr>
          <p:nvPr/>
        </p:nvPicPr>
        <p:blipFill>
          <a:blip r:embed="rId15"/>
          <a:srcRect/>
          <a:stretch>
            <a:fillRect/>
          </a:stretch>
        </p:blipFill>
        <p:spPr>
          <a:xfrm>
            <a:off x="899358" y="3827802"/>
            <a:ext cx="6725576" cy="5430498"/>
          </a:xfrm>
          <a:prstGeom prst="rect">
            <a:avLst/>
          </a:prstGeom>
        </p:spPr>
      </p:pic>
      <p:pic>
        <p:nvPicPr>
          <p:cNvPr id="12" name="Picture 12"/>
          <p:cNvPicPr>
            <a:picLocks noChangeAspect="1"/>
          </p:cNvPicPr>
          <p:nvPr/>
        </p:nvPicPr>
        <p:blipFill>
          <a:blip r:embed="rId16"/>
          <a:srcRect/>
          <a:stretch>
            <a:fillRect/>
          </a:stretch>
        </p:blipFill>
        <p:spPr>
          <a:xfrm>
            <a:off x="9469878" y="4234973"/>
            <a:ext cx="7816567" cy="5023327"/>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2983089" y="2714248"/>
            <a:ext cx="2558114" cy="925121"/>
          </a:xfrm>
          <a:prstGeom prst="rect">
            <a:avLst/>
          </a:prstGeom>
        </p:spPr>
        <p:txBody>
          <a:bodyPr lIns="0" tIns="0" rIns="0" bIns="0" rtlCol="0" anchor="t">
            <a:spAutoFit/>
          </a:bodyPr>
          <a:lstStyle/>
          <a:p>
            <a:pPr>
              <a:lnSpc>
                <a:spcPts val="6710"/>
              </a:lnSpc>
            </a:pPr>
            <a:r>
              <a:rPr lang="en-US" sz="6100">
                <a:solidFill>
                  <a:srgbClr val="F08484"/>
                </a:solidFill>
                <a:latin typeface="Arcade Gamer"/>
              </a:rPr>
              <a:t>KOIN</a:t>
            </a:r>
          </a:p>
        </p:txBody>
      </p:sp>
      <p:sp>
        <p:nvSpPr>
          <p:cNvPr id="16" name="TextBox 16"/>
          <p:cNvSpPr txBox="1"/>
          <p:nvPr/>
        </p:nvSpPr>
        <p:spPr>
          <a:xfrm>
            <a:off x="11162382" y="2714248"/>
            <a:ext cx="4543133" cy="925121"/>
          </a:xfrm>
          <a:prstGeom prst="rect">
            <a:avLst/>
          </a:prstGeom>
        </p:spPr>
        <p:txBody>
          <a:bodyPr lIns="0" tIns="0" rIns="0" bIns="0" rtlCol="0" anchor="t">
            <a:spAutoFit/>
          </a:bodyPr>
          <a:lstStyle/>
          <a:p>
            <a:pPr>
              <a:lnSpc>
                <a:spcPts val="6710"/>
              </a:lnSpc>
            </a:pPr>
            <a:r>
              <a:rPr lang="en-US" sz="6100">
                <a:solidFill>
                  <a:srgbClr val="F08484"/>
                </a:solidFill>
                <a:latin typeface="Arcade Gamer"/>
              </a:rPr>
              <a:t>SCORING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81947" flipH="1" flipV="1">
            <a:off x="5575924" y="8755778"/>
            <a:ext cx="3099387" cy="1548319"/>
          </a:xfrm>
          <a:prstGeom prst="rect">
            <a:avLst/>
          </a:prstGeom>
        </p:spPr>
      </p:pic>
      <p:grpSp>
        <p:nvGrpSpPr>
          <p:cNvPr id="3" name="Group 3"/>
          <p:cNvGrpSpPr/>
          <p:nvPr/>
        </p:nvGrpSpPr>
        <p:grpSpPr>
          <a:xfrm>
            <a:off x="-958614" y="-703076"/>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17355" y="-170761"/>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6219803" y="937341"/>
            <a:ext cx="15307160" cy="7709242"/>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436504">
            <a:off x="-804213" y="79190"/>
            <a:ext cx="3099387" cy="1548319"/>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416095" y="8285157"/>
            <a:ext cx="846051" cy="1481051"/>
          </a:xfrm>
          <a:prstGeom prst="rect">
            <a:avLst/>
          </a:prstGeom>
        </p:spPr>
      </p:pic>
      <p:pic>
        <p:nvPicPr>
          <p:cNvPr id="11" name="Picture 11"/>
          <p:cNvPicPr>
            <a:picLocks noChangeAspect="1"/>
          </p:cNvPicPr>
          <p:nvPr/>
        </p:nvPicPr>
        <p:blipFill>
          <a:blip r:embed="rId15"/>
          <a:srcRect l="35569" t="31870" r="14426" b="40888"/>
          <a:stretch>
            <a:fillRect/>
          </a:stretch>
        </p:blipFill>
        <p:spPr>
          <a:xfrm>
            <a:off x="163711" y="3814572"/>
            <a:ext cx="8575173" cy="2657856"/>
          </a:xfrm>
          <a:prstGeom prst="rect">
            <a:avLst/>
          </a:prstGeom>
        </p:spPr>
      </p:pic>
      <p:sp>
        <p:nvSpPr>
          <p:cNvPr id="12" name="TextBox 12"/>
          <p:cNvSpPr txBox="1"/>
          <p:nvPr/>
        </p:nvSpPr>
        <p:spPr>
          <a:xfrm>
            <a:off x="9700807" y="1251005"/>
            <a:ext cx="6084477" cy="894080"/>
          </a:xfrm>
          <a:prstGeom prst="rect">
            <a:avLst/>
          </a:prstGeom>
        </p:spPr>
        <p:txBody>
          <a:bodyPr lIns="0" tIns="0" rIns="0" bIns="0" rtlCol="0" anchor="t">
            <a:spAutoFit/>
          </a:bodyPr>
          <a:lstStyle/>
          <a:p>
            <a:pPr>
              <a:lnSpc>
                <a:spcPts val="6490"/>
              </a:lnSpc>
            </a:pPr>
            <a:r>
              <a:rPr lang="en-US" sz="5900">
                <a:solidFill>
                  <a:srgbClr val="F08484"/>
                </a:solidFill>
                <a:latin typeface="Arcade Gamer Bold"/>
              </a:rPr>
              <a:t>LIFE</a:t>
            </a:r>
          </a:p>
        </p:txBody>
      </p:sp>
      <p:sp>
        <p:nvSpPr>
          <p:cNvPr id="13" name="TextBox 13"/>
          <p:cNvSpPr txBox="1"/>
          <p:nvPr/>
        </p:nvSpPr>
        <p:spPr>
          <a:xfrm>
            <a:off x="13063010" y="150867"/>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4753969" y="150867"/>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9906582" y="3375025"/>
            <a:ext cx="6504223" cy="3489325"/>
          </a:xfrm>
          <a:prstGeom prst="rect">
            <a:avLst/>
          </a:prstGeom>
        </p:spPr>
        <p:txBody>
          <a:bodyPr lIns="0" tIns="0" rIns="0" bIns="0" rtlCol="0" anchor="t">
            <a:spAutoFit/>
          </a:bodyPr>
          <a:lstStyle/>
          <a:p>
            <a:pPr algn="just">
              <a:lnSpc>
                <a:spcPts val="3500"/>
              </a:lnSpc>
            </a:pPr>
            <a:r>
              <a:rPr lang="en-US" sz="2500" dirty="0">
                <a:solidFill>
                  <a:srgbClr val="3F545D"/>
                </a:solidFill>
                <a:latin typeface="Montserrat"/>
                <a:hlinkClick r:id="rId16" tooltip="https://threejs.org"/>
              </a:rPr>
              <a:t>Life </a:t>
            </a:r>
            <a:r>
              <a:rPr lang="en-US" sz="2500" dirty="0" err="1">
                <a:solidFill>
                  <a:srgbClr val="3F545D"/>
                </a:solidFill>
                <a:latin typeface="Montserrat"/>
                <a:hlinkClick r:id="rId16" tooltip="https://threejs.org"/>
              </a:rPr>
              <a:t>atau</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nyawa</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adalah</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fitur</a:t>
            </a:r>
            <a:r>
              <a:rPr lang="en-US" sz="2500" dirty="0">
                <a:solidFill>
                  <a:srgbClr val="3F545D"/>
                </a:solidFill>
                <a:latin typeface="Montserrat"/>
                <a:hlinkClick r:id="rId16" tooltip="https://threejs.org"/>
              </a:rPr>
              <a:t> yang </a:t>
            </a:r>
            <a:r>
              <a:rPr lang="en-US" sz="2500" dirty="0" err="1">
                <a:solidFill>
                  <a:srgbClr val="3F545D"/>
                </a:solidFill>
                <a:latin typeface="Montserrat"/>
                <a:hlinkClick r:id="rId16" tooltip="https://threejs.org"/>
              </a:rPr>
              <a:t>melambangkan</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nyawa</a:t>
            </a:r>
            <a:r>
              <a:rPr lang="en-US" sz="2500" dirty="0">
                <a:solidFill>
                  <a:srgbClr val="3F545D"/>
                </a:solidFill>
                <a:latin typeface="Montserrat"/>
                <a:hlinkClick r:id="rId16" tooltip="https://threejs.org"/>
              </a:rPr>
              <a:t> yang </a:t>
            </a:r>
            <a:r>
              <a:rPr lang="en-US" sz="2500" dirty="0" err="1">
                <a:solidFill>
                  <a:srgbClr val="3F545D"/>
                </a:solidFill>
                <a:latin typeface="Montserrat"/>
                <a:hlinkClick r:id="rId16" tooltip="https://threejs.org"/>
              </a:rPr>
              <a:t>dimiliki</a:t>
            </a:r>
            <a:r>
              <a:rPr lang="en-US" sz="2500" dirty="0">
                <a:solidFill>
                  <a:srgbClr val="3F545D"/>
                </a:solidFill>
                <a:latin typeface="Montserrat"/>
                <a:hlinkClick r:id="rId16" tooltip="https://threejs.org"/>
              </a:rPr>
              <a:t> oleh user. </a:t>
            </a:r>
            <a:r>
              <a:rPr lang="en-US" sz="2500" dirty="0" err="1">
                <a:solidFill>
                  <a:srgbClr val="3F545D"/>
                </a:solidFill>
                <a:latin typeface="Montserrat"/>
                <a:hlinkClick r:id="rId16" tooltip="https://threejs.org"/>
              </a:rPr>
              <a:t>Nyawa</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dapat</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berkurang</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apabila</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mengenai</a:t>
            </a:r>
            <a:r>
              <a:rPr lang="en-US" sz="2500" dirty="0">
                <a:solidFill>
                  <a:srgbClr val="3F545D"/>
                </a:solidFill>
                <a:latin typeface="Montserrat"/>
                <a:hlinkClick r:id="rId16" tooltip="https://threejs.org"/>
              </a:rPr>
              <a:t> obstacle. </a:t>
            </a:r>
            <a:r>
              <a:rPr lang="en-US" sz="2500" dirty="0" err="1">
                <a:solidFill>
                  <a:srgbClr val="3F545D"/>
                </a:solidFill>
                <a:latin typeface="Montserrat"/>
                <a:hlinkClick r:id="rId16" tooltip="https://threejs.org"/>
              </a:rPr>
              <a:t>Apabila</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nyawa</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telah</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habis</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maka</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akan</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terjadi</a:t>
            </a:r>
            <a:r>
              <a:rPr lang="en-US" sz="2500" dirty="0">
                <a:solidFill>
                  <a:srgbClr val="3F545D"/>
                </a:solidFill>
                <a:latin typeface="Montserrat"/>
                <a:hlinkClick r:id="rId16" tooltip="https://threejs.org"/>
              </a:rPr>
              <a:t> game over. </a:t>
            </a:r>
            <a:r>
              <a:rPr lang="en-US" sz="2500" dirty="0" err="1">
                <a:solidFill>
                  <a:srgbClr val="3F545D"/>
                </a:solidFill>
                <a:latin typeface="Montserrat"/>
                <a:hlinkClick r:id="rId16" tooltip="https://threejs.org"/>
              </a:rPr>
              <a:t>Nyawa</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dapat</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ditambahkan</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apabila</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mengumpulkan</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koin</a:t>
            </a:r>
            <a:r>
              <a:rPr lang="en-US" sz="2500" dirty="0">
                <a:solidFill>
                  <a:srgbClr val="3F545D"/>
                </a:solidFill>
                <a:latin typeface="Montserrat"/>
                <a:hlinkClick r:id="rId16" tooltip="https://threejs.org"/>
              </a:rPr>
              <a:t>. Pada </a:t>
            </a:r>
            <a:r>
              <a:rPr lang="en-US" sz="2500" dirty="0" err="1">
                <a:solidFill>
                  <a:srgbClr val="3F545D"/>
                </a:solidFill>
                <a:latin typeface="Montserrat"/>
                <a:hlinkClick r:id="rId16" tooltip="https://threejs.org"/>
              </a:rPr>
              <a:t>awalnya</a:t>
            </a:r>
            <a:r>
              <a:rPr lang="en-US" sz="2500" dirty="0">
                <a:solidFill>
                  <a:srgbClr val="3F545D"/>
                </a:solidFill>
                <a:latin typeface="Montserrat"/>
                <a:hlinkClick r:id="rId16" tooltip="https://threejs.org"/>
              </a:rPr>
              <a:t> user </a:t>
            </a:r>
            <a:r>
              <a:rPr lang="en-US" sz="2500" dirty="0" err="1">
                <a:solidFill>
                  <a:srgbClr val="3F545D"/>
                </a:solidFill>
                <a:latin typeface="Montserrat"/>
                <a:hlinkClick r:id="rId16" tooltip="https://threejs.org"/>
              </a:rPr>
              <a:t>akan</a:t>
            </a:r>
            <a:r>
              <a:rPr lang="en-US" sz="2500" dirty="0">
                <a:solidFill>
                  <a:srgbClr val="3F545D"/>
                </a:solidFill>
                <a:latin typeface="Montserrat"/>
                <a:hlinkClick r:id="rId16" tooltip="https://threejs.org"/>
              </a:rPr>
              <a:t> </a:t>
            </a:r>
            <a:r>
              <a:rPr lang="en-US" sz="2500" dirty="0" err="1">
                <a:solidFill>
                  <a:srgbClr val="3F545D"/>
                </a:solidFill>
                <a:latin typeface="Montserrat"/>
                <a:hlinkClick r:id="rId16" tooltip="https://threejs.org"/>
              </a:rPr>
              <a:t>memiliki</a:t>
            </a:r>
            <a:r>
              <a:rPr lang="en-US" sz="2500" dirty="0">
                <a:solidFill>
                  <a:srgbClr val="3F545D"/>
                </a:solidFill>
                <a:latin typeface="Montserrat"/>
                <a:hlinkClick r:id="rId16" tooltip="https://threejs.org"/>
              </a:rPr>
              <a:t> 5 </a:t>
            </a:r>
            <a:r>
              <a:rPr lang="en-US" sz="2500" dirty="0" err="1">
                <a:solidFill>
                  <a:srgbClr val="3F545D"/>
                </a:solidFill>
                <a:latin typeface="Montserrat"/>
                <a:hlinkClick r:id="rId16" tooltip="https://threejs.org"/>
              </a:rPr>
              <a:t>nyawa</a:t>
            </a:r>
            <a:r>
              <a:rPr lang="en-US" sz="2500" dirty="0">
                <a:solidFill>
                  <a:srgbClr val="3F545D"/>
                </a:solidFill>
                <a:latin typeface="Montserrat"/>
                <a:hlinkClick r:id="rId16" tooltip="https://threejs.org"/>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10630" y="853349"/>
            <a:ext cx="17866741" cy="8998340"/>
          </a:xfrm>
          <a:prstGeom prst="rect">
            <a:avLst/>
          </a:prstGeom>
        </p:spPr>
      </p:pic>
      <p:pic>
        <p:nvPicPr>
          <p:cNvPr id="11" name="Picture 11"/>
          <p:cNvPicPr>
            <a:picLocks noChangeAspect="1"/>
          </p:cNvPicPr>
          <p:nvPr/>
        </p:nvPicPr>
        <p:blipFill>
          <a:blip r:embed="rId15"/>
          <a:srcRect t="414" b="414"/>
          <a:stretch>
            <a:fillRect/>
          </a:stretch>
        </p:blipFill>
        <p:spPr>
          <a:xfrm>
            <a:off x="734190" y="3778161"/>
            <a:ext cx="6808804" cy="5661681"/>
          </a:xfrm>
          <a:prstGeom prst="rect">
            <a:avLst/>
          </a:prstGeom>
        </p:spPr>
      </p:pic>
      <p:pic>
        <p:nvPicPr>
          <p:cNvPr id="12" name="Picture 12"/>
          <p:cNvPicPr>
            <a:picLocks noChangeAspect="1"/>
          </p:cNvPicPr>
          <p:nvPr/>
        </p:nvPicPr>
        <p:blipFill>
          <a:blip r:embed="rId16"/>
          <a:srcRect/>
          <a:stretch>
            <a:fillRect/>
          </a:stretch>
        </p:blipFill>
        <p:spPr>
          <a:xfrm>
            <a:off x="10605821" y="3963760"/>
            <a:ext cx="5983133" cy="3103000"/>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2983089" y="2714248"/>
            <a:ext cx="2558114" cy="925121"/>
          </a:xfrm>
          <a:prstGeom prst="rect">
            <a:avLst/>
          </a:prstGeom>
        </p:spPr>
        <p:txBody>
          <a:bodyPr lIns="0" tIns="0" rIns="0" bIns="0" rtlCol="0" anchor="t">
            <a:spAutoFit/>
          </a:bodyPr>
          <a:lstStyle/>
          <a:p>
            <a:pPr>
              <a:lnSpc>
                <a:spcPts val="6710"/>
              </a:lnSpc>
            </a:pPr>
            <a:r>
              <a:rPr lang="en-US" sz="6100">
                <a:solidFill>
                  <a:srgbClr val="F08484"/>
                </a:solidFill>
                <a:latin typeface="Arcade Gamer"/>
              </a:rPr>
              <a:t>INIT</a:t>
            </a:r>
          </a:p>
        </p:txBody>
      </p:sp>
      <p:sp>
        <p:nvSpPr>
          <p:cNvPr id="16" name="TextBox 16"/>
          <p:cNvSpPr txBox="1"/>
          <p:nvPr/>
        </p:nvSpPr>
        <p:spPr>
          <a:xfrm>
            <a:off x="11524428" y="2853040"/>
            <a:ext cx="4091630" cy="925121"/>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UPDATE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10630" y="853349"/>
            <a:ext cx="17866741" cy="8998340"/>
          </a:xfrm>
          <a:prstGeom prst="rect">
            <a:avLst/>
          </a:prstGeom>
        </p:spPr>
      </p:pic>
      <p:pic>
        <p:nvPicPr>
          <p:cNvPr id="11" name="Picture 11"/>
          <p:cNvPicPr>
            <a:picLocks noChangeAspect="1"/>
          </p:cNvPicPr>
          <p:nvPr/>
        </p:nvPicPr>
        <p:blipFill>
          <a:blip r:embed="rId15"/>
          <a:srcRect/>
          <a:stretch>
            <a:fillRect/>
          </a:stretch>
        </p:blipFill>
        <p:spPr>
          <a:xfrm>
            <a:off x="401746" y="3778161"/>
            <a:ext cx="8921638" cy="5706527"/>
          </a:xfrm>
          <a:prstGeom prst="rect">
            <a:avLst/>
          </a:prstGeom>
        </p:spPr>
      </p:pic>
      <p:pic>
        <p:nvPicPr>
          <p:cNvPr id="12" name="Picture 12"/>
          <p:cNvPicPr>
            <a:picLocks noChangeAspect="1"/>
          </p:cNvPicPr>
          <p:nvPr/>
        </p:nvPicPr>
        <p:blipFill>
          <a:blip r:embed="rId16"/>
          <a:srcRect r="2886"/>
          <a:stretch>
            <a:fillRect/>
          </a:stretch>
        </p:blipFill>
        <p:spPr>
          <a:xfrm>
            <a:off x="7354600" y="3778161"/>
            <a:ext cx="10527394" cy="5780414"/>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2578964" y="2653685"/>
            <a:ext cx="12870541" cy="925121"/>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ADD AND REMOVE ENERGY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81947" flipH="1" flipV="1">
            <a:off x="5575924" y="8755778"/>
            <a:ext cx="3099387" cy="1548319"/>
          </a:xfrm>
          <a:prstGeom prst="rect">
            <a:avLst/>
          </a:prstGeom>
        </p:spPr>
      </p:pic>
      <p:grpSp>
        <p:nvGrpSpPr>
          <p:cNvPr id="3" name="Group 3"/>
          <p:cNvGrpSpPr/>
          <p:nvPr/>
        </p:nvGrpSpPr>
        <p:grpSpPr>
          <a:xfrm>
            <a:off x="-958614" y="-703076"/>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17355" y="-170761"/>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6219803" y="937341"/>
            <a:ext cx="15307160" cy="7709242"/>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436504">
            <a:off x="-804213" y="79190"/>
            <a:ext cx="3099387" cy="1548319"/>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416095" y="8285157"/>
            <a:ext cx="846051" cy="1481051"/>
          </a:xfrm>
          <a:prstGeom prst="rect">
            <a:avLst/>
          </a:prstGeom>
        </p:spPr>
      </p:pic>
      <p:pic>
        <p:nvPicPr>
          <p:cNvPr id="11" name="Picture 11"/>
          <p:cNvPicPr>
            <a:picLocks noChangeAspect="1"/>
          </p:cNvPicPr>
          <p:nvPr/>
        </p:nvPicPr>
        <p:blipFill>
          <a:blip r:embed="rId15"/>
          <a:srcRect l="34219" t="5409" r="9804" b="22086"/>
          <a:stretch>
            <a:fillRect/>
          </a:stretch>
        </p:blipFill>
        <p:spPr>
          <a:xfrm>
            <a:off x="729494" y="2902438"/>
            <a:ext cx="7065303" cy="5206614"/>
          </a:xfrm>
          <a:prstGeom prst="rect">
            <a:avLst/>
          </a:prstGeom>
        </p:spPr>
      </p:pic>
      <p:sp>
        <p:nvSpPr>
          <p:cNvPr id="12" name="TextBox 12"/>
          <p:cNvSpPr txBox="1"/>
          <p:nvPr/>
        </p:nvSpPr>
        <p:spPr>
          <a:xfrm>
            <a:off x="9700807" y="1251005"/>
            <a:ext cx="6084477" cy="894080"/>
          </a:xfrm>
          <a:prstGeom prst="rect">
            <a:avLst/>
          </a:prstGeom>
        </p:spPr>
        <p:txBody>
          <a:bodyPr lIns="0" tIns="0" rIns="0" bIns="0" rtlCol="0" anchor="t">
            <a:spAutoFit/>
          </a:bodyPr>
          <a:lstStyle/>
          <a:p>
            <a:pPr>
              <a:lnSpc>
                <a:spcPts val="6490"/>
              </a:lnSpc>
            </a:pPr>
            <a:r>
              <a:rPr lang="en-US" sz="5900">
                <a:solidFill>
                  <a:srgbClr val="F08484"/>
                </a:solidFill>
                <a:latin typeface="Arcade Gamer Bold"/>
              </a:rPr>
              <a:t>OBSTACLE</a:t>
            </a:r>
          </a:p>
        </p:txBody>
      </p:sp>
      <p:sp>
        <p:nvSpPr>
          <p:cNvPr id="13" name="TextBox 13"/>
          <p:cNvSpPr txBox="1"/>
          <p:nvPr/>
        </p:nvSpPr>
        <p:spPr>
          <a:xfrm>
            <a:off x="13063010" y="150867"/>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4753969" y="150867"/>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9700807" y="2414360"/>
            <a:ext cx="6504223" cy="3051175"/>
          </a:xfrm>
          <a:prstGeom prst="rect">
            <a:avLst/>
          </a:prstGeom>
        </p:spPr>
        <p:txBody>
          <a:bodyPr lIns="0" tIns="0" rIns="0" bIns="0" rtlCol="0" anchor="t">
            <a:spAutoFit/>
          </a:bodyPr>
          <a:lstStyle/>
          <a:p>
            <a:pPr algn="just">
              <a:lnSpc>
                <a:spcPts val="3500"/>
              </a:lnSpc>
            </a:pPr>
            <a:r>
              <a:rPr lang="en-US" sz="2500">
                <a:solidFill>
                  <a:srgbClr val="3F545D"/>
                </a:solidFill>
                <a:latin typeface="Montserrat"/>
                <a:hlinkClick r:id="rId16" tooltip="https://threejs.org"/>
              </a:rPr>
              <a:t>Obstacle adalah sebuah rintangan yang dapat menghadang pemain selama permainan berlangsung. Apabila pemain mengenai  obstacle tersebut, pemain akan kehilangan nyawanya dan apabila nyawa tersebut telah habis, maka akan terjadi "Game Over". </a:t>
            </a:r>
          </a:p>
        </p:txBody>
      </p:sp>
      <p:sp>
        <p:nvSpPr>
          <p:cNvPr id="16" name="TextBox 16"/>
          <p:cNvSpPr txBox="1"/>
          <p:nvPr/>
        </p:nvSpPr>
        <p:spPr>
          <a:xfrm>
            <a:off x="9490934" y="5934177"/>
            <a:ext cx="6504223" cy="2174875"/>
          </a:xfrm>
          <a:prstGeom prst="rect">
            <a:avLst/>
          </a:prstGeom>
        </p:spPr>
        <p:txBody>
          <a:bodyPr lIns="0" tIns="0" rIns="0" bIns="0" rtlCol="0" anchor="t">
            <a:spAutoFit/>
          </a:bodyPr>
          <a:lstStyle/>
          <a:p>
            <a:pPr algn="just">
              <a:lnSpc>
                <a:spcPts val="3500"/>
              </a:lnSpc>
            </a:pPr>
            <a:r>
              <a:rPr lang="en-US" sz="2500">
                <a:solidFill>
                  <a:srgbClr val="3F545D"/>
                </a:solidFill>
                <a:latin typeface="Montserrat"/>
                <a:hlinkClick r:id="rId16" tooltip="https://threejs.org"/>
              </a:rPr>
              <a:t>Obstacle terdiri dari 2, yaitu:</a:t>
            </a:r>
          </a:p>
          <a:p>
            <a:pPr marL="539753" lvl="1" indent="-269876" algn="just">
              <a:lnSpc>
                <a:spcPts val="3500"/>
              </a:lnSpc>
              <a:buFont typeface="Arial"/>
              <a:buChar char="•"/>
            </a:pPr>
            <a:r>
              <a:rPr lang="en-US" sz="2500">
                <a:solidFill>
                  <a:srgbClr val="3F545D"/>
                </a:solidFill>
                <a:latin typeface="Montserrat"/>
                <a:hlinkClick r:id="rId16" tooltip="https://threejs.org"/>
              </a:rPr>
              <a:t>Sky Obstacle = obstacle yang berada di udara</a:t>
            </a:r>
          </a:p>
          <a:p>
            <a:pPr marL="539753" lvl="1" indent="-269876" algn="just">
              <a:lnSpc>
                <a:spcPts val="3500"/>
              </a:lnSpc>
              <a:buFont typeface="Arial"/>
              <a:buChar char="•"/>
            </a:pPr>
            <a:r>
              <a:rPr lang="en-US" sz="2500">
                <a:solidFill>
                  <a:srgbClr val="3F545D"/>
                </a:solidFill>
                <a:latin typeface="Montserrat"/>
                <a:hlinkClick r:id="rId16" tooltip="https://threejs.org"/>
              </a:rPr>
              <a:t>Land Obstacle = obstacle yang berada di darat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56985" y="853349"/>
            <a:ext cx="18401970" cy="9267901"/>
          </a:xfrm>
          <a:prstGeom prst="rect">
            <a:avLst/>
          </a:prstGeom>
        </p:spPr>
      </p:pic>
      <p:pic>
        <p:nvPicPr>
          <p:cNvPr id="11" name="Picture 11"/>
          <p:cNvPicPr>
            <a:picLocks noChangeAspect="1"/>
          </p:cNvPicPr>
          <p:nvPr/>
        </p:nvPicPr>
        <p:blipFill>
          <a:blip r:embed="rId15"/>
          <a:srcRect l="7882" t="16497" r="8226" b="17050"/>
          <a:stretch>
            <a:fillRect/>
          </a:stretch>
        </p:blipFill>
        <p:spPr>
          <a:xfrm>
            <a:off x="354182" y="2760171"/>
            <a:ext cx="11500160" cy="4490231"/>
          </a:xfrm>
          <a:prstGeom prst="rect">
            <a:avLst/>
          </a:prstGeom>
        </p:spPr>
      </p:pic>
      <p:pic>
        <p:nvPicPr>
          <p:cNvPr id="12" name="Picture 12"/>
          <p:cNvPicPr>
            <a:picLocks noChangeAspect="1"/>
          </p:cNvPicPr>
          <p:nvPr/>
        </p:nvPicPr>
        <p:blipFill>
          <a:blip r:embed="rId16"/>
          <a:srcRect l="8499" t="14323" r="7854" b="12540"/>
          <a:stretch>
            <a:fillRect/>
          </a:stretch>
        </p:blipFill>
        <p:spPr>
          <a:xfrm>
            <a:off x="8069444" y="4448842"/>
            <a:ext cx="9883906" cy="5451701"/>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5961467" y="1292860"/>
            <a:ext cx="7976717" cy="925195"/>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SKY OBSTACLE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5489" y="-350870"/>
            <a:ext cx="19018978" cy="5918162"/>
            <a:chOff x="0" y="0"/>
            <a:chExt cx="25358637" cy="7890883"/>
          </a:xfrm>
        </p:grpSpPr>
        <p:pic>
          <p:nvPicPr>
            <p:cNvPr id="3" name="Picture 3"/>
            <p:cNvPicPr>
              <a:picLocks noChangeAspect="1"/>
            </p:cNvPicPr>
            <p:nvPr/>
          </p:nvPicPr>
          <p:blipFill>
            <a:blip r:embed="rId2"/>
            <a:srcRect l="5851" r="5851" b="58761"/>
            <a:stretch>
              <a:fillRect/>
            </a:stretch>
          </p:blipFill>
          <p:spPr>
            <a:xfrm>
              <a:off x="0" y="0"/>
              <a:ext cx="25358637" cy="7890883"/>
            </a:xfrm>
            <a:prstGeom prst="rect">
              <a:avLst/>
            </a:prstGeom>
          </p:spPr>
        </p:pic>
      </p:grpSp>
      <p:sp>
        <p:nvSpPr>
          <p:cNvPr id="4" name="TextBox 4"/>
          <p:cNvSpPr txBox="1"/>
          <p:nvPr/>
        </p:nvSpPr>
        <p:spPr>
          <a:xfrm>
            <a:off x="11019628" y="1045236"/>
            <a:ext cx="6239672" cy="923793"/>
          </a:xfrm>
          <a:prstGeom prst="rect">
            <a:avLst/>
          </a:prstGeom>
        </p:spPr>
        <p:txBody>
          <a:bodyPr lIns="0" tIns="0" rIns="0" bIns="0" rtlCol="0" anchor="t">
            <a:spAutoFit/>
          </a:bodyPr>
          <a:lstStyle/>
          <a:p>
            <a:pPr algn="r">
              <a:lnSpc>
                <a:spcPts val="6600"/>
              </a:lnSpc>
            </a:pPr>
            <a:r>
              <a:rPr lang="en-US" sz="6000">
                <a:solidFill>
                  <a:srgbClr val="3F545D"/>
                </a:solidFill>
                <a:latin typeface="Arcade Gamer Bold"/>
              </a:rPr>
              <a:t>MEET THE</a:t>
            </a:r>
          </a:p>
        </p:txBody>
      </p:sp>
      <p:sp>
        <p:nvSpPr>
          <p:cNvPr id="5" name="TextBox 5"/>
          <p:cNvSpPr txBox="1"/>
          <p:nvPr/>
        </p:nvSpPr>
        <p:spPr>
          <a:xfrm>
            <a:off x="12431481" y="1918178"/>
            <a:ext cx="4827819" cy="1371567"/>
          </a:xfrm>
          <a:prstGeom prst="rect">
            <a:avLst/>
          </a:prstGeom>
        </p:spPr>
        <p:txBody>
          <a:bodyPr lIns="0" tIns="0" rIns="0" bIns="0" rtlCol="0" anchor="t">
            <a:spAutoFit/>
          </a:bodyPr>
          <a:lstStyle/>
          <a:p>
            <a:pPr algn="r">
              <a:lnSpc>
                <a:spcPts val="9900"/>
              </a:lnSpc>
            </a:pPr>
            <a:r>
              <a:rPr lang="en-US" sz="9000">
                <a:solidFill>
                  <a:srgbClr val="3F545D"/>
                </a:solidFill>
                <a:latin typeface="Arcade Gamer"/>
              </a:rPr>
              <a:t>TEAM</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243372" y="8557913"/>
            <a:ext cx="4586636" cy="2291283"/>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307687" y="-799345"/>
            <a:ext cx="2050349" cy="2050349"/>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7124132" y="2842076"/>
            <a:ext cx="846051" cy="1481051"/>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399999">
            <a:off x="11130956" y="7344129"/>
            <a:ext cx="9484631" cy="3828342"/>
          </a:xfrm>
          <a:prstGeom prst="rect">
            <a:avLst/>
          </a:prstGeom>
        </p:spPr>
      </p:pic>
      <p:grpSp>
        <p:nvGrpSpPr>
          <p:cNvPr id="10" name="Group 10"/>
          <p:cNvGrpSpPr>
            <a:grpSpLocks noChangeAspect="1"/>
          </p:cNvGrpSpPr>
          <p:nvPr/>
        </p:nvGrpSpPr>
        <p:grpSpPr>
          <a:xfrm>
            <a:off x="14326891" y="4844770"/>
            <a:ext cx="3092762" cy="3092750"/>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9181" t="-22317" r="-10990" b="-37912"/>
              </a:stretch>
            </a:blipFill>
          </p:spPr>
        </p:sp>
      </p:grpSp>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399999">
            <a:off x="6626819" y="7344129"/>
            <a:ext cx="9484631" cy="3828342"/>
          </a:xfrm>
          <a:prstGeom prst="rect">
            <a:avLst/>
          </a:prstGeom>
        </p:spPr>
      </p:pic>
      <p:grpSp>
        <p:nvGrpSpPr>
          <p:cNvPr id="13" name="Group 13"/>
          <p:cNvGrpSpPr>
            <a:grpSpLocks noChangeAspect="1"/>
          </p:cNvGrpSpPr>
          <p:nvPr/>
        </p:nvGrpSpPr>
        <p:grpSpPr>
          <a:xfrm>
            <a:off x="9813229" y="4844770"/>
            <a:ext cx="3092762" cy="309275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t="-15894" b="-39415"/>
              </a:stretch>
            </a:blipFill>
          </p:spPr>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399999">
            <a:off x="1967224" y="7344129"/>
            <a:ext cx="9484631" cy="3828342"/>
          </a:xfrm>
          <a:prstGeom prst="rect">
            <a:avLst/>
          </a:prstGeom>
        </p:spPr>
      </p:pic>
      <p:grpSp>
        <p:nvGrpSpPr>
          <p:cNvPr id="16" name="Group 16"/>
          <p:cNvGrpSpPr>
            <a:grpSpLocks noChangeAspect="1"/>
          </p:cNvGrpSpPr>
          <p:nvPr/>
        </p:nvGrpSpPr>
        <p:grpSpPr>
          <a:xfrm>
            <a:off x="5163159" y="4866143"/>
            <a:ext cx="3092762" cy="3092750"/>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b="-33303"/>
              </a:stretch>
            </a:blipFill>
          </p:spPr>
        </p:sp>
      </p:grpSp>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399999">
            <a:off x="-2537393" y="7344129"/>
            <a:ext cx="9484631" cy="3828342"/>
          </a:xfrm>
          <a:prstGeom prst="rect">
            <a:avLst/>
          </a:prstGeom>
        </p:spPr>
      </p:pic>
      <p:grpSp>
        <p:nvGrpSpPr>
          <p:cNvPr id="19" name="Group 19"/>
          <p:cNvGrpSpPr>
            <a:grpSpLocks noChangeAspect="1"/>
          </p:cNvGrpSpPr>
          <p:nvPr/>
        </p:nvGrpSpPr>
        <p:grpSpPr>
          <a:xfrm>
            <a:off x="658542" y="4844770"/>
            <a:ext cx="3092762" cy="3092750"/>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b="-33394"/>
              </a:stretch>
            </a:blipFill>
          </p:spPr>
        </p:sp>
      </p:grpSp>
      <p:sp>
        <p:nvSpPr>
          <p:cNvPr id="21" name="TextBox 21"/>
          <p:cNvSpPr txBox="1"/>
          <p:nvPr/>
        </p:nvSpPr>
        <p:spPr>
          <a:xfrm>
            <a:off x="14111981" y="8215935"/>
            <a:ext cx="3487589" cy="712724"/>
          </a:xfrm>
          <a:prstGeom prst="rect">
            <a:avLst/>
          </a:prstGeom>
        </p:spPr>
        <p:txBody>
          <a:bodyPr lIns="0" tIns="0" rIns="0" bIns="0" rtlCol="0" anchor="t">
            <a:spAutoFit/>
          </a:bodyPr>
          <a:lstStyle/>
          <a:p>
            <a:pPr algn="ctr">
              <a:lnSpc>
                <a:spcPts val="2727"/>
              </a:lnSpc>
            </a:pPr>
            <a:r>
              <a:rPr lang="en-US" sz="2199">
                <a:solidFill>
                  <a:srgbClr val="3F545D"/>
                </a:solidFill>
                <a:latin typeface="Arcade Gamer Bold"/>
              </a:rPr>
              <a:t>RERE ARGA DEWANATA</a:t>
            </a:r>
          </a:p>
        </p:txBody>
      </p:sp>
      <p:sp>
        <p:nvSpPr>
          <p:cNvPr id="22" name="TextBox 22"/>
          <p:cNvSpPr txBox="1"/>
          <p:nvPr/>
        </p:nvSpPr>
        <p:spPr>
          <a:xfrm>
            <a:off x="14442307" y="9245175"/>
            <a:ext cx="2861931" cy="304165"/>
          </a:xfrm>
          <a:prstGeom prst="rect">
            <a:avLst/>
          </a:prstGeom>
        </p:spPr>
        <p:txBody>
          <a:bodyPr lIns="0" tIns="0" rIns="0" bIns="0" rtlCol="0" anchor="t">
            <a:spAutoFit/>
          </a:bodyPr>
          <a:lstStyle/>
          <a:p>
            <a:pPr algn="ctr">
              <a:lnSpc>
                <a:spcPts val="2480"/>
              </a:lnSpc>
            </a:pPr>
            <a:r>
              <a:rPr lang="en-US" sz="2000">
                <a:solidFill>
                  <a:srgbClr val="FFFFFF"/>
                </a:solidFill>
                <a:latin typeface="Montserrat"/>
              </a:rPr>
              <a:t>5025201078</a:t>
            </a:r>
          </a:p>
        </p:txBody>
      </p:sp>
      <p:sp>
        <p:nvSpPr>
          <p:cNvPr id="23" name="TextBox 23"/>
          <p:cNvSpPr txBox="1"/>
          <p:nvPr/>
        </p:nvSpPr>
        <p:spPr>
          <a:xfrm>
            <a:off x="9625341" y="8051048"/>
            <a:ext cx="3487589" cy="1055624"/>
          </a:xfrm>
          <a:prstGeom prst="rect">
            <a:avLst/>
          </a:prstGeom>
        </p:spPr>
        <p:txBody>
          <a:bodyPr lIns="0" tIns="0" rIns="0" bIns="0" rtlCol="0" anchor="t">
            <a:spAutoFit/>
          </a:bodyPr>
          <a:lstStyle/>
          <a:p>
            <a:pPr algn="ctr">
              <a:lnSpc>
                <a:spcPts val="2727"/>
              </a:lnSpc>
            </a:pPr>
            <a:r>
              <a:rPr lang="en-US" sz="2199">
                <a:solidFill>
                  <a:srgbClr val="3F545D"/>
                </a:solidFill>
                <a:latin typeface="Arcade Gamer Bold"/>
              </a:rPr>
              <a:t>AHMAD FERDIANSYAH RAMADHANI</a:t>
            </a:r>
          </a:p>
        </p:txBody>
      </p:sp>
      <p:sp>
        <p:nvSpPr>
          <p:cNvPr id="24" name="TextBox 24"/>
          <p:cNvSpPr txBox="1"/>
          <p:nvPr/>
        </p:nvSpPr>
        <p:spPr>
          <a:xfrm>
            <a:off x="10053584" y="9258300"/>
            <a:ext cx="2861931" cy="304165"/>
          </a:xfrm>
          <a:prstGeom prst="rect">
            <a:avLst/>
          </a:prstGeom>
        </p:spPr>
        <p:txBody>
          <a:bodyPr lIns="0" tIns="0" rIns="0" bIns="0" rtlCol="0" anchor="t">
            <a:spAutoFit/>
          </a:bodyPr>
          <a:lstStyle/>
          <a:p>
            <a:pPr algn="ctr">
              <a:lnSpc>
                <a:spcPts val="2480"/>
              </a:lnSpc>
            </a:pPr>
            <a:r>
              <a:rPr lang="en-US" sz="2000">
                <a:solidFill>
                  <a:srgbClr val="FFFFFF"/>
                </a:solidFill>
                <a:latin typeface="Montserrat"/>
              </a:rPr>
              <a:t>5025201218</a:t>
            </a:r>
          </a:p>
        </p:txBody>
      </p:sp>
      <p:sp>
        <p:nvSpPr>
          <p:cNvPr id="25" name="TextBox 25"/>
          <p:cNvSpPr txBox="1"/>
          <p:nvPr/>
        </p:nvSpPr>
        <p:spPr>
          <a:xfrm>
            <a:off x="5043235" y="8406567"/>
            <a:ext cx="3487589" cy="369824"/>
          </a:xfrm>
          <a:prstGeom prst="rect">
            <a:avLst/>
          </a:prstGeom>
        </p:spPr>
        <p:txBody>
          <a:bodyPr lIns="0" tIns="0" rIns="0" bIns="0" rtlCol="0" anchor="t">
            <a:spAutoFit/>
          </a:bodyPr>
          <a:lstStyle/>
          <a:p>
            <a:pPr algn="ctr">
              <a:lnSpc>
                <a:spcPts val="2727"/>
              </a:lnSpc>
            </a:pPr>
            <a:r>
              <a:rPr lang="en-US" sz="2199">
                <a:solidFill>
                  <a:srgbClr val="3F545D"/>
                </a:solidFill>
                <a:latin typeface="Arcade Gamer Bold"/>
              </a:rPr>
              <a:t>MUHAMMAD ISMAIL</a:t>
            </a:r>
          </a:p>
        </p:txBody>
      </p:sp>
      <p:sp>
        <p:nvSpPr>
          <p:cNvPr id="26" name="TextBox 26"/>
          <p:cNvSpPr txBox="1"/>
          <p:nvPr/>
        </p:nvSpPr>
        <p:spPr>
          <a:xfrm>
            <a:off x="5278574" y="9258300"/>
            <a:ext cx="2861931" cy="304165"/>
          </a:xfrm>
          <a:prstGeom prst="rect">
            <a:avLst/>
          </a:prstGeom>
        </p:spPr>
        <p:txBody>
          <a:bodyPr lIns="0" tIns="0" rIns="0" bIns="0" rtlCol="0" anchor="t">
            <a:spAutoFit/>
          </a:bodyPr>
          <a:lstStyle/>
          <a:p>
            <a:pPr algn="ctr">
              <a:lnSpc>
                <a:spcPts val="2480"/>
              </a:lnSpc>
            </a:pPr>
            <a:r>
              <a:rPr lang="en-US" sz="2000">
                <a:solidFill>
                  <a:srgbClr val="FFFFFF"/>
                </a:solidFill>
                <a:latin typeface="Montserrat"/>
              </a:rPr>
              <a:t>5025201223</a:t>
            </a:r>
          </a:p>
        </p:txBody>
      </p:sp>
      <p:sp>
        <p:nvSpPr>
          <p:cNvPr id="27" name="TextBox 27"/>
          <p:cNvSpPr txBox="1"/>
          <p:nvPr/>
        </p:nvSpPr>
        <p:spPr>
          <a:xfrm>
            <a:off x="307655" y="8235117"/>
            <a:ext cx="3487589" cy="712724"/>
          </a:xfrm>
          <a:prstGeom prst="rect">
            <a:avLst/>
          </a:prstGeom>
        </p:spPr>
        <p:txBody>
          <a:bodyPr lIns="0" tIns="0" rIns="0" bIns="0" rtlCol="0" anchor="t">
            <a:spAutoFit/>
          </a:bodyPr>
          <a:lstStyle/>
          <a:p>
            <a:pPr algn="ctr">
              <a:lnSpc>
                <a:spcPts val="2727"/>
              </a:lnSpc>
            </a:pPr>
            <a:r>
              <a:rPr lang="en-US" sz="2199">
                <a:solidFill>
                  <a:srgbClr val="3F545D"/>
                </a:solidFill>
                <a:latin typeface="Arcade Gamer Bold"/>
              </a:rPr>
              <a:t>KURNIA CAHYA FEBRYANTO</a:t>
            </a:r>
          </a:p>
        </p:txBody>
      </p:sp>
      <p:sp>
        <p:nvSpPr>
          <p:cNvPr id="28" name="TextBox 28"/>
          <p:cNvSpPr txBox="1"/>
          <p:nvPr/>
        </p:nvSpPr>
        <p:spPr>
          <a:xfrm>
            <a:off x="773957" y="9245175"/>
            <a:ext cx="2861931" cy="304165"/>
          </a:xfrm>
          <a:prstGeom prst="rect">
            <a:avLst/>
          </a:prstGeom>
        </p:spPr>
        <p:txBody>
          <a:bodyPr lIns="0" tIns="0" rIns="0" bIns="0" rtlCol="0" anchor="t">
            <a:spAutoFit/>
          </a:bodyPr>
          <a:lstStyle/>
          <a:p>
            <a:pPr algn="ctr">
              <a:lnSpc>
                <a:spcPts val="2480"/>
              </a:lnSpc>
            </a:pPr>
            <a:r>
              <a:rPr lang="en-US" sz="2000">
                <a:solidFill>
                  <a:srgbClr val="FFFFFF"/>
                </a:solidFill>
                <a:latin typeface="Montserrat"/>
              </a:rPr>
              <a:t>5025201073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3970" y="1028700"/>
            <a:ext cx="18401970" cy="9267901"/>
          </a:xfrm>
          <a:prstGeom prst="rect">
            <a:avLst/>
          </a:prstGeom>
        </p:spPr>
      </p:pic>
      <p:pic>
        <p:nvPicPr>
          <p:cNvPr id="11" name="Picture 11"/>
          <p:cNvPicPr>
            <a:picLocks noChangeAspect="1"/>
          </p:cNvPicPr>
          <p:nvPr/>
        </p:nvPicPr>
        <p:blipFill>
          <a:blip r:embed="rId15"/>
          <a:srcRect l="5721" t="7631" r="7350" b="7044"/>
          <a:stretch>
            <a:fillRect/>
          </a:stretch>
        </p:blipFill>
        <p:spPr>
          <a:xfrm>
            <a:off x="9144000" y="2940105"/>
            <a:ext cx="8625319" cy="7076282"/>
          </a:xfrm>
          <a:prstGeom prst="rect">
            <a:avLst/>
          </a:prstGeom>
        </p:spPr>
      </p:pic>
      <p:pic>
        <p:nvPicPr>
          <p:cNvPr id="12" name="Picture 12"/>
          <p:cNvPicPr>
            <a:picLocks noChangeAspect="1"/>
          </p:cNvPicPr>
          <p:nvPr/>
        </p:nvPicPr>
        <p:blipFill>
          <a:blip r:embed="rId16"/>
          <a:srcRect l="6425" t="7579" r="8994" b="8089"/>
          <a:stretch>
            <a:fillRect/>
          </a:stretch>
        </p:blipFill>
        <p:spPr>
          <a:xfrm>
            <a:off x="352590" y="3401200"/>
            <a:ext cx="8791410" cy="5653735"/>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5961467" y="1292860"/>
            <a:ext cx="7976717" cy="925195"/>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SKY OBSTACLE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83485" y="853349"/>
            <a:ext cx="18401970" cy="9267901"/>
          </a:xfrm>
          <a:prstGeom prst="rect">
            <a:avLst/>
          </a:prstGeom>
        </p:spPr>
      </p:pic>
      <p:pic>
        <p:nvPicPr>
          <p:cNvPr id="11" name="Picture 11"/>
          <p:cNvPicPr>
            <a:picLocks noChangeAspect="1"/>
          </p:cNvPicPr>
          <p:nvPr/>
        </p:nvPicPr>
        <p:blipFill>
          <a:blip r:embed="rId15"/>
          <a:srcRect l="10230" t="16695" r="11324" b="18873"/>
          <a:stretch>
            <a:fillRect/>
          </a:stretch>
        </p:blipFill>
        <p:spPr>
          <a:xfrm>
            <a:off x="466827" y="3202909"/>
            <a:ext cx="9141981" cy="4587142"/>
          </a:xfrm>
          <a:prstGeom prst="rect">
            <a:avLst/>
          </a:prstGeom>
        </p:spPr>
      </p:pic>
      <p:pic>
        <p:nvPicPr>
          <p:cNvPr id="12" name="Picture 12"/>
          <p:cNvPicPr>
            <a:picLocks noChangeAspect="1"/>
          </p:cNvPicPr>
          <p:nvPr/>
        </p:nvPicPr>
        <p:blipFill>
          <a:blip r:embed="rId16"/>
          <a:srcRect l="10611" t="13882" r="10973" b="12403"/>
          <a:stretch>
            <a:fillRect/>
          </a:stretch>
        </p:blipFill>
        <p:spPr>
          <a:xfrm>
            <a:off x="10289016" y="3202909"/>
            <a:ext cx="7268359" cy="5491649"/>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5961467" y="1292860"/>
            <a:ext cx="8655098" cy="925195"/>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LAND OBSTACLE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56985" y="498307"/>
            <a:ext cx="18401970" cy="9267901"/>
          </a:xfrm>
          <a:prstGeom prst="rect">
            <a:avLst/>
          </a:prstGeom>
        </p:spPr>
      </p:pic>
      <p:pic>
        <p:nvPicPr>
          <p:cNvPr id="11" name="Picture 11"/>
          <p:cNvPicPr>
            <a:picLocks noChangeAspect="1"/>
          </p:cNvPicPr>
          <p:nvPr/>
        </p:nvPicPr>
        <p:blipFill>
          <a:blip r:embed="rId15"/>
          <a:srcRect l="5744" t="9259" r="7140" b="10468"/>
          <a:stretch>
            <a:fillRect/>
          </a:stretch>
        </p:blipFill>
        <p:spPr>
          <a:xfrm>
            <a:off x="68806" y="2661314"/>
            <a:ext cx="9357218" cy="5428386"/>
          </a:xfrm>
          <a:prstGeom prst="rect">
            <a:avLst/>
          </a:prstGeom>
        </p:spPr>
      </p:pic>
      <p:pic>
        <p:nvPicPr>
          <p:cNvPr id="12" name="Picture 12"/>
          <p:cNvPicPr>
            <a:picLocks noChangeAspect="1"/>
          </p:cNvPicPr>
          <p:nvPr/>
        </p:nvPicPr>
        <p:blipFill>
          <a:blip r:embed="rId16"/>
          <a:srcRect l="5259" t="9172" r="6293" b="8151"/>
          <a:stretch>
            <a:fillRect/>
          </a:stretch>
        </p:blipFill>
        <p:spPr>
          <a:xfrm>
            <a:off x="9144000" y="3088270"/>
            <a:ext cx="9109677" cy="6170030"/>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5961467" y="1292860"/>
            <a:ext cx="8655098" cy="925195"/>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LAND OBSTACLE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166306" y="799063"/>
            <a:ext cx="15307160" cy="7709242"/>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436504">
            <a:off x="-804213" y="79190"/>
            <a:ext cx="3099387" cy="1548319"/>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416095" y="8285157"/>
            <a:ext cx="846051" cy="1481051"/>
          </a:xfrm>
          <a:prstGeom prst="rect">
            <a:avLst/>
          </a:prstGeom>
        </p:spPr>
      </p:pic>
      <p:pic>
        <p:nvPicPr>
          <p:cNvPr id="11" name="Picture 11"/>
          <p:cNvPicPr>
            <a:picLocks noChangeAspect="1"/>
          </p:cNvPicPr>
          <p:nvPr/>
        </p:nvPicPr>
        <p:blipFill>
          <a:blip r:embed="rId15"/>
          <a:srcRect/>
          <a:stretch>
            <a:fillRect/>
          </a:stretch>
        </p:blipFill>
        <p:spPr>
          <a:xfrm>
            <a:off x="8440855" y="3963760"/>
            <a:ext cx="10340363" cy="1935153"/>
          </a:xfrm>
          <a:prstGeom prst="rect">
            <a:avLst/>
          </a:prstGeom>
        </p:spPr>
      </p:pic>
      <p:sp>
        <p:nvSpPr>
          <p:cNvPr id="12" name="TextBox 12"/>
          <p:cNvSpPr txBox="1"/>
          <p:nvPr/>
        </p:nvSpPr>
        <p:spPr>
          <a:xfrm>
            <a:off x="1010034" y="1805885"/>
            <a:ext cx="6084477" cy="1772920"/>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SKILL BOOST</a:t>
            </a:r>
          </a:p>
        </p:txBody>
      </p:sp>
      <p:sp>
        <p:nvSpPr>
          <p:cNvPr id="13" name="TextBox 13"/>
          <p:cNvSpPr txBox="1"/>
          <p:nvPr/>
        </p:nvSpPr>
        <p:spPr>
          <a:xfrm>
            <a:off x="812155" y="1032565"/>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2395437" y="1032565"/>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1028700" y="4737186"/>
            <a:ext cx="6504223" cy="1589405"/>
          </a:xfrm>
          <a:prstGeom prst="rect">
            <a:avLst/>
          </a:prstGeom>
        </p:spPr>
        <p:txBody>
          <a:bodyPr lIns="0" tIns="0" rIns="0" bIns="0" rtlCol="0" anchor="t">
            <a:spAutoFit/>
          </a:bodyPr>
          <a:lstStyle/>
          <a:p>
            <a:pPr algn="just">
              <a:lnSpc>
                <a:spcPts val="3220"/>
              </a:lnSpc>
            </a:pPr>
            <a:r>
              <a:rPr lang="en-US" sz="2300">
                <a:solidFill>
                  <a:srgbClr val="3F545D"/>
                </a:solidFill>
                <a:latin typeface="Montserrat"/>
                <a:hlinkClick r:id="rId16" tooltip="https://threejs.org"/>
              </a:rPr>
              <a:t>User dapat mengaktifkan skill boost apabila gauge energy telah penuh. Dengan aktifnya skill ini, pesawat akan bergerak jauh lebih cepat dibandingkan sebelumnya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0" y="853349"/>
            <a:ext cx="18104515" cy="9118092"/>
          </a:xfrm>
          <a:prstGeom prst="rect">
            <a:avLst/>
          </a:prstGeom>
        </p:spPr>
      </p:pic>
      <p:pic>
        <p:nvPicPr>
          <p:cNvPr id="11" name="Picture 11"/>
          <p:cNvPicPr>
            <a:picLocks noChangeAspect="1"/>
          </p:cNvPicPr>
          <p:nvPr/>
        </p:nvPicPr>
        <p:blipFill>
          <a:blip r:embed="rId15"/>
          <a:srcRect l="8304" t="10387" r="9457" b="9153"/>
          <a:stretch>
            <a:fillRect/>
          </a:stretch>
        </p:blipFill>
        <p:spPr>
          <a:xfrm>
            <a:off x="4791015" y="2883179"/>
            <a:ext cx="8036832" cy="6883029"/>
          </a:xfrm>
          <a:prstGeom prst="rect">
            <a:avLst/>
          </a:prstGeom>
        </p:spPr>
      </p:pic>
      <p:sp>
        <p:nvSpPr>
          <p:cNvPr id="12" name="TextBox 12"/>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3" name="TextBox 13"/>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4" name="TextBox 14"/>
          <p:cNvSpPr txBox="1"/>
          <p:nvPr/>
        </p:nvSpPr>
        <p:spPr>
          <a:xfrm>
            <a:off x="5918900" y="1292785"/>
            <a:ext cx="6695656" cy="925195"/>
          </a:xfrm>
          <a:prstGeom prst="rect">
            <a:avLst/>
          </a:prstGeom>
        </p:spPr>
        <p:txBody>
          <a:bodyPr lIns="0" tIns="0" rIns="0" bIns="0" rtlCol="0" anchor="t">
            <a:spAutoFit/>
          </a:bodyPr>
          <a:lstStyle/>
          <a:p>
            <a:pPr algn="ctr">
              <a:lnSpc>
                <a:spcPts val="6710"/>
              </a:lnSpc>
            </a:pPr>
            <a:r>
              <a:rPr lang="en-US" sz="6100">
                <a:solidFill>
                  <a:srgbClr val="F08484"/>
                </a:solidFill>
                <a:latin typeface="Arcade Gamer Bold"/>
              </a:rPr>
              <a:t>SKILL BOOST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166306" y="799063"/>
            <a:ext cx="15307160" cy="7709242"/>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5"/>
          <a:srcRect/>
          <a:stretch>
            <a:fillRect/>
          </a:stretch>
        </p:blipFill>
        <p:spPr>
          <a:xfrm>
            <a:off x="8836356" y="2449746"/>
            <a:ext cx="8643282" cy="5741946"/>
          </a:xfrm>
          <a:prstGeom prst="rect">
            <a:avLst/>
          </a:prstGeom>
        </p:spPr>
      </p:pic>
      <p:sp>
        <p:nvSpPr>
          <p:cNvPr id="11" name="TextBox 11"/>
          <p:cNvSpPr txBox="1"/>
          <p:nvPr/>
        </p:nvSpPr>
        <p:spPr>
          <a:xfrm>
            <a:off x="812155" y="2449746"/>
            <a:ext cx="6084477" cy="1713230"/>
          </a:xfrm>
          <a:prstGeom prst="rect">
            <a:avLst/>
          </a:prstGeom>
        </p:spPr>
        <p:txBody>
          <a:bodyPr lIns="0" tIns="0" rIns="0" bIns="0" rtlCol="0" anchor="t">
            <a:spAutoFit/>
          </a:bodyPr>
          <a:lstStyle/>
          <a:p>
            <a:pPr>
              <a:lnSpc>
                <a:spcPts val="6490"/>
              </a:lnSpc>
            </a:pPr>
            <a:r>
              <a:rPr lang="en-US" sz="5900">
                <a:solidFill>
                  <a:srgbClr val="F08484"/>
                </a:solidFill>
                <a:latin typeface="Arcade Gamer Bold"/>
              </a:rPr>
              <a:t>LIGHTING &amp; SHADOW</a:t>
            </a:r>
          </a:p>
        </p:txBody>
      </p:sp>
      <p:sp>
        <p:nvSpPr>
          <p:cNvPr id="12" name="TextBox 12"/>
          <p:cNvSpPr txBox="1"/>
          <p:nvPr/>
        </p:nvSpPr>
        <p:spPr>
          <a:xfrm>
            <a:off x="812155" y="1032565"/>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3" name="TextBox 13"/>
          <p:cNvSpPr txBox="1"/>
          <p:nvPr/>
        </p:nvSpPr>
        <p:spPr>
          <a:xfrm>
            <a:off x="2395437" y="1032565"/>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4" name="TextBox 14"/>
          <p:cNvSpPr txBox="1"/>
          <p:nvPr/>
        </p:nvSpPr>
        <p:spPr>
          <a:xfrm>
            <a:off x="812155" y="4606059"/>
            <a:ext cx="6504223" cy="3189605"/>
          </a:xfrm>
          <a:prstGeom prst="rect">
            <a:avLst/>
          </a:prstGeom>
        </p:spPr>
        <p:txBody>
          <a:bodyPr lIns="0" tIns="0" rIns="0" bIns="0" rtlCol="0" anchor="t">
            <a:spAutoFit/>
          </a:bodyPr>
          <a:lstStyle/>
          <a:p>
            <a:pPr algn="just">
              <a:lnSpc>
                <a:spcPts val="3220"/>
              </a:lnSpc>
            </a:pPr>
            <a:r>
              <a:rPr lang="en-US" sz="2300">
                <a:solidFill>
                  <a:srgbClr val="3F545D"/>
                </a:solidFill>
                <a:latin typeface="Montserrat"/>
                <a:hlinkClick r:id="rId16" tooltip="https://threejs.org"/>
              </a:rPr>
              <a:t>Lighting membantu untuk menciptakan ilusi ruang di dalam sebuah scene 3D, menambahkan kesan kedalaman dan detail ke objek-objek yang ada di dalamnya. Sedangkan Shadow membantu untuk menciptakan ilusi objek yang terpapar sinar cahaya dan memiliki bayangan di permukaan lain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21259" y="853349"/>
            <a:ext cx="17866741" cy="8998340"/>
          </a:xfrm>
          <a:prstGeom prst="rect">
            <a:avLst/>
          </a:prstGeom>
        </p:spPr>
      </p:pic>
      <p:pic>
        <p:nvPicPr>
          <p:cNvPr id="11" name="Picture 11"/>
          <p:cNvPicPr>
            <a:picLocks noChangeAspect="1"/>
          </p:cNvPicPr>
          <p:nvPr/>
        </p:nvPicPr>
        <p:blipFill>
          <a:blip r:embed="rId15"/>
          <a:srcRect l="8037" t="9849" r="7686" b="9853"/>
          <a:stretch>
            <a:fillRect/>
          </a:stretch>
        </p:blipFill>
        <p:spPr>
          <a:xfrm>
            <a:off x="4378477" y="2825811"/>
            <a:ext cx="9531045" cy="6711444"/>
          </a:xfrm>
          <a:prstGeom prst="rect">
            <a:avLst/>
          </a:prstGeom>
        </p:spPr>
      </p:pic>
      <p:sp>
        <p:nvSpPr>
          <p:cNvPr id="12" name="TextBox 12"/>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3" name="TextBox 13"/>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4" name="TextBox 14"/>
          <p:cNvSpPr txBox="1"/>
          <p:nvPr/>
        </p:nvSpPr>
        <p:spPr>
          <a:xfrm>
            <a:off x="4719092" y="1292785"/>
            <a:ext cx="10857013" cy="925195"/>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LIGHTING &amp; SHADOW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166306" y="799063"/>
            <a:ext cx="15307160" cy="7709242"/>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436504">
            <a:off x="-804213" y="79190"/>
            <a:ext cx="3099387" cy="1548319"/>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416095" y="8285157"/>
            <a:ext cx="846051" cy="1481051"/>
          </a:xfrm>
          <a:prstGeom prst="rect">
            <a:avLst/>
          </a:prstGeom>
        </p:spPr>
      </p:pic>
      <p:pic>
        <p:nvPicPr>
          <p:cNvPr id="11" name="Picture 11"/>
          <p:cNvPicPr>
            <a:picLocks noChangeAspect="1"/>
          </p:cNvPicPr>
          <p:nvPr/>
        </p:nvPicPr>
        <p:blipFill>
          <a:blip r:embed="rId15"/>
          <a:srcRect b="23351"/>
          <a:stretch>
            <a:fillRect/>
          </a:stretch>
        </p:blipFill>
        <p:spPr>
          <a:xfrm>
            <a:off x="9496932" y="2416061"/>
            <a:ext cx="7762368" cy="5869096"/>
          </a:xfrm>
          <a:prstGeom prst="rect">
            <a:avLst/>
          </a:prstGeom>
        </p:spPr>
      </p:pic>
      <p:sp>
        <p:nvSpPr>
          <p:cNvPr id="12" name="TextBox 12"/>
          <p:cNvSpPr txBox="1"/>
          <p:nvPr/>
        </p:nvSpPr>
        <p:spPr>
          <a:xfrm>
            <a:off x="812155" y="2449746"/>
            <a:ext cx="6084477" cy="894080"/>
          </a:xfrm>
          <a:prstGeom prst="rect">
            <a:avLst/>
          </a:prstGeom>
        </p:spPr>
        <p:txBody>
          <a:bodyPr lIns="0" tIns="0" rIns="0" bIns="0" rtlCol="0" anchor="t">
            <a:spAutoFit/>
          </a:bodyPr>
          <a:lstStyle/>
          <a:p>
            <a:pPr>
              <a:lnSpc>
                <a:spcPts val="6490"/>
              </a:lnSpc>
            </a:pPr>
            <a:r>
              <a:rPr lang="en-US" sz="5900">
                <a:solidFill>
                  <a:srgbClr val="F08484"/>
                </a:solidFill>
                <a:latin typeface="Arcade Gamer Bold"/>
              </a:rPr>
              <a:t>3D VIEWING</a:t>
            </a:r>
          </a:p>
        </p:txBody>
      </p:sp>
      <p:sp>
        <p:nvSpPr>
          <p:cNvPr id="13" name="TextBox 13"/>
          <p:cNvSpPr txBox="1"/>
          <p:nvPr/>
        </p:nvSpPr>
        <p:spPr>
          <a:xfrm>
            <a:off x="812155" y="1032565"/>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2395437" y="1032565"/>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1028700" y="4537161"/>
            <a:ext cx="6504223" cy="1989455"/>
          </a:xfrm>
          <a:prstGeom prst="rect">
            <a:avLst/>
          </a:prstGeom>
        </p:spPr>
        <p:txBody>
          <a:bodyPr lIns="0" tIns="0" rIns="0" bIns="0" rtlCol="0" anchor="t">
            <a:spAutoFit/>
          </a:bodyPr>
          <a:lstStyle/>
          <a:p>
            <a:pPr algn="just">
              <a:lnSpc>
                <a:spcPts val="3220"/>
              </a:lnSpc>
            </a:pPr>
            <a:r>
              <a:rPr lang="en-US" sz="2300">
                <a:solidFill>
                  <a:srgbClr val="3F545D"/>
                </a:solidFill>
                <a:latin typeface="Montserrat"/>
                <a:hlinkClick r:id="rId16" tooltip="https://threejs.org"/>
              </a:rPr>
              <a:t>Adanya pilihan bagi user untuk memainkan game secara 3D dengan 3rd person view dari belakang roket. Pada mode ini, bentuk obstacle baik di udara maupun di darat di sesuaikan agar lebih mudah bagi pemain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89937" y="853349"/>
            <a:ext cx="17866741" cy="8998340"/>
          </a:xfrm>
          <a:prstGeom prst="rect">
            <a:avLst/>
          </a:prstGeom>
        </p:spPr>
      </p:pic>
      <p:pic>
        <p:nvPicPr>
          <p:cNvPr id="11" name="Picture 11"/>
          <p:cNvPicPr>
            <a:picLocks noChangeAspect="1"/>
          </p:cNvPicPr>
          <p:nvPr/>
        </p:nvPicPr>
        <p:blipFill>
          <a:blip r:embed="rId15"/>
          <a:srcRect l="8820" t="10862" r="8844" b="13932"/>
          <a:stretch>
            <a:fillRect/>
          </a:stretch>
        </p:blipFill>
        <p:spPr>
          <a:xfrm>
            <a:off x="5176736" y="2818159"/>
            <a:ext cx="8493143" cy="6440141"/>
          </a:xfrm>
          <a:prstGeom prst="rect">
            <a:avLst/>
          </a:prstGeom>
        </p:spPr>
      </p:pic>
      <p:sp>
        <p:nvSpPr>
          <p:cNvPr id="12" name="TextBox 12"/>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3" name="TextBox 13"/>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4" name="TextBox 14"/>
          <p:cNvSpPr txBox="1"/>
          <p:nvPr/>
        </p:nvSpPr>
        <p:spPr>
          <a:xfrm>
            <a:off x="5918900" y="1292785"/>
            <a:ext cx="6695656" cy="925195"/>
          </a:xfrm>
          <a:prstGeom prst="rect">
            <a:avLst/>
          </a:prstGeom>
        </p:spPr>
        <p:txBody>
          <a:bodyPr lIns="0" tIns="0" rIns="0" bIns="0" rtlCol="0" anchor="t">
            <a:spAutoFit/>
          </a:bodyPr>
          <a:lstStyle/>
          <a:p>
            <a:pPr algn="ctr">
              <a:lnSpc>
                <a:spcPts val="6710"/>
              </a:lnSpc>
            </a:pPr>
            <a:r>
              <a:rPr lang="en-US" sz="6100">
                <a:solidFill>
                  <a:srgbClr val="F08484"/>
                </a:solidFill>
                <a:latin typeface="Arcade Gamer Bold"/>
              </a:rPr>
              <a:t>3D VIEWING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421259" y="1028700"/>
            <a:ext cx="17866741" cy="8998340"/>
          </a:xfrm>
          <a:prstGeom prst="rect">
            <a:avLst/>
          </a:prstGeom>
        </p:spPr>
      </p:pic>
      <p:sp>
        <p:nvSpPr>
          <p:cNvPr id="11" name="TextBox 11"/>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2" name="TextBox 12"/>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pic>
        <p:nvPicPr>
          <p:cNvPr id="13" name="Picture 13"/>
          <p:cNvPicPr>
            <a:picLocks noChangeAspect="1"/>
          </p:cNvPicPr>
          <p:nvPr/>
        </p:nvPicPr>
        <p:blipFill>
          <a:blip r:embed="rId15"/>
          <a:srcRect l="5798" t="13472" r="7027" b="13938"/>
          <a:stretch>
            <a:fillRect/>
          </a:stretch>
        </p:blipFill>
        <p:spPr>
          <a:xfrm>
            <a:off x="1237277" y="3623658"/>
            <a:ext cx="13942386" cy="5709116"/>
          </a:xfrm>
          <a:prstGeom prst="rect">
            <a:avLst/>
          </a:prstGeom>
        </p:spPr>
      </p:pic>
      <p:pic>
        <p:nvPicPr>
          <p:cNvPr id="14" name="Picture 14"/>
          <p:cNvPicPr>
            <a:picLocks noChangeAspect="1"/>
          </p:cNvPicPr>
          <p:nvPr/>
        </p:nvPicPr>
        <p:blipFill>
          <a:blip r:embed="rId16"/>
          <a:srcRect l="7560" t="22958" r="7330" b="22611"/>
          <a:stretch>
            <a:fillRect/>
          </a:stretch>
        </p:blipFill>
        <p:spPr>
          <a:xfrm>
            <a:off x="5988906" y="2905175"/>
            <a:ext cx="10829574" cy="2238325"/>
          </a:xfrm>
          <a:prstGeom prst="rect">
            <a:avLst/>
          </a:prstGeom>
        </p:spPr>
      </p:pic>
      <p:sp>
        <p:nvSpPr>
          <p:cNvPr id="15" name="TextBox 15"/>
          <p:cNvSpPr txBox="1"/>
          <p:nvPr/>
        </p:nvSpPr>
        <p:spPr>
          <a:xfrm>
            <a:off x="5918900" y="1292785"/>
            <a:ext cx="6695656" cy="925195"/>
          </a:xfrm>
          <a:prstGeom prst="rect">
            <a:avLst/>
          </a:prstGeom>
        </p:spPr>
        <p:txBody>
          <a:bodyPr lIns="0" tIns="0" rIns="0" bIns="0" rtlCol="0" anchor="t">
            <a:spAutoFit/>
          </a:bodyPr>
          <a:lstStyle/>
          <a:p>
            <a:pPr algn="ctr">
              <a:lnSpc>
                <a:spcPts val="6710"/>
              </a:lnSpc>
            </a:pPr>
            <a:r>
              <a:rPr lang="en-US" sz="6100">
                <a:solidFill>
                  <a:srgbClr val="F08484"/>
                </a:solidFill>
                <a:latin typeface="Arcade Gamer Bold"/>
              </a:rPr>
              <a:t>3D VIEWING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057" r="2463" b="7594"/>
          <a:stretch>
            <a:fillRect/>
          </a:stretch>
        </p:blipFill>
        <p:spPr>
          <a:xfrm>
            <a:off x="0" y="0"/>
            <a:ext cx="18288000" cy="10287000"/>
          </a:xfrm>
          <a:prstGeom prst="rect">
            <a:avLst/>
          </a:prstGeom>
        </p:spPr>
      </p:pic>
      <p:grpSp>
        <p:nvGrpSpPr>
          <p:cNvPr id="3" name="Group 3"/>
          <p:cNvGrpSpPr/>
          <p:nvPr/>
        </p:nvGrpSpPr>
        <p:grpSpPr>
          <a:xfrm>
            <a:off x="-310288" y="-250131"/>
            <a:ext cx="9835288" cy="10787262"/>
            <a:chOff x="0" y="0"/>
            <a:chExt cx="13113717" cy="14383016"/>
          </a:xfrm>
        </p:grpSpPr>
        <p:pic>
          <p:nvPicPr>
            <p:cNvPr id="4" name="Picture 4"/>
            <p:cNvPicPr>
              <a:picLocks noChangeAspect="1"/>
            </p:cNvPicPr>
            <p:nvPr/>
          </p:nvPicPr>
          <p:blipFill>
            <a:blip r:embed="rId3">
              <a:alphaModFix amt="46000"/>
            </a:blip>
            <a:srcRect l="40402" r="14237"/>
            <a:stretch>
              <a:fillRect/>
            </a:stretch>
          </p:blipFill>
          <p:spPr>
            <a:xfrm>
              <a:off x="0" y="0"/>
              <a:ext cx="13113717" cy="14383016"/>
            </a:xfrm>
            <a:prstGeom prst="rect">
              <a:avLst/>
            </a:prstGeom>
          </p:spPr>
        </p:pic>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799999">
            <a:off x="3876843" y="6451295"/>
            <a:ext cx="1711158" cy="2538427"/>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702642" y="1421841"/>
            <a:ext cx="11029659" cy="8081732"/>
          </a:xfrm>
          <a:prstGeom prst="rect">
            <a:avLst/>
          </a:prstGeom>
        </p:spPr>
      </p:pic>
      <p:sp>
        <p:nvSpPr>
          <p:cNvPr id="7" name="TextBox 7"/>
          <p:cNvSpPr txBox="1"/>
          <p:nvPr/>
        </p:nvSpPr>
        <p:spPr>
          <a:xfrm>
            <a:off x="7383160" y="8764297"/>
            <a:ext cx="3521679" cy="412750"/>
          </a:xfrm>
          <a:prstGeom prst="rect">
            <a:avLst/>
          </a:prstGeom>
        </p:spPr>
        <p:txBody>
          <a:bodyPr lIns="0" tIns="0" rIns="0" bIns="0" rtlCol="0" anchor="t">
            <a:spAutoFit/>
          </a:bodyPr>
          <a:lstStyle/>
          <a:p>
            <a:pPr algn="ctr">
              <a:lnSpc>
                <a:spcPts val="3499"/>
              </a:lnSpc>
            </a:pPr>
            <a:r>
              <a:rPr lang="en-US" sz="2499">
                <a:solidFill>
                  <a:srgbClr val="3F545D"/>
                </a:solidFill>
                <a:latin typeface="Montserrat Semi-Bold"/>
              </a:rPr>
              <a:t>BY KELOMPOK 4</a:t>
            </a:r>
          </a:p>
        </p:txBody>
      </p:sp>
      <p:sp>
        <p:nvSpPr>
          <p:cNvPr id="8" name="TextBox 8"/>
          <p:cNvSpPr txBox="1"/>
          <p:nvPr/>
        </p:nvSpPr>
        <p:spPr>
          <a:xfrm>
            <a:off x="4238339" y="2748717"/>
            <a:ext cx="9791521" cy="5532755"/>
          </a:xfrm>
          <a:prstGeom prst="rect">
            <a:avLst/>
          </a:prstGeom>
        </p:spPr>
        <p:txBody>
          <a:bodyPr lIns="0" tIns="0" rIns="0" bIns="0" rtlCol="0" anchor="t">
            <a:spAutoFit/>
          </a:bodyPr>
          <a:lstStyle/>
          <a:p>
            <a:pPr algn="ctr">
              <a:lnSpc>
                <a:spcPts val="7209"/>
              </a:lnSpc>
            </a:pPr>
            <a:r>
              <a:rPr lang="en-US" sz="6999" spc="251">
                <a:solidFill>
                  <a:srgbClr val="3F545D"/>
                </a:solidFill>
                <a:latin typeface="Montserrat Classic"/>
              </a:rPr>
              <a:t>Implementasi Permainan Web Aplikasi Rocket Mumbul dengan Collision, Viewing, dan Fitur Lainnya</a:t>
            </a: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183954" flipH="1" flipV="1">
            <a:off x="16166134" y="8558615"/>
            <a:ext cx="3099387" cy="1548319"/>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436504">
            <a:off x="-804213" y="79190"/>
            <a:ext cx="3099387" cy="1548319"/>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804302" y="853349"/>
            <a:ext cx="1421766" cy="1421766"/>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945337" y="7681407"/>
            <a:ext cx="1280731" cy="2241980"/>
          </a:xfrm>
          <a:prstGeom prst="rect">
            <a:avLst/>
          </a:prstGeom>
        </p:spPr>
      </p:pic>
      <p:sp>
        <p:nvSpPr>
          <p:cNvPr id="13" name="TextBox 13"/>
          <p:cNvSpPr txBox="1"/>
          <p:nvPr/>
        </p:nvSpPr>
        <p:spPr>
          <a:xfrm>
            <a:off x="7470149" y="1667825"/>
            <a:ext cx="166395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9249001" y="1667825"/>
            <a:ext cx="1568850"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581947" flipH="1" flipV="1">
            <a:off x="5575924" y="8755778"/>
            <a:ext cx="3099387" cy="1548319"/>
          </a:xfrm>
          <a:prstGeom prst="rect">
            <a:avLst/>
          </a:prstGeom>
        </p:spPr>
      </p:pic>
      <p:grpSp>
        <p:nvGrpSpPr>
          <p:cNvPr id="3" name="Group 3"/>
          <p:cNvGrpSpPr/>
          <p:nvPr/>
        </p:nvGrpSpPr>
        <p:grpSpPr>
          <a:xfrm>
            <a:off x="-958614" y="-703076"/>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17355" y="-170761"/>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7480482" y="1028700"/>
            <a:ext cx="17018365" cy="8571067"/>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436504">
            <a:off x="-804213" y="79190"/>
            <a:ext cx="3099387" cy="1548319"/>
          </a:xfrm>
          <a:prstGeom prst="rect">
            <a:avLst/>
          </a:prstGeom>
        </p:spPr>
      </p:pic>
      <p:pic>
        <p:nvPicPr>
          <p:cNvPr id="10" name="Picture 10"/>
          <p:cNvPicPr>
            <a:picLocks noChangeAspect="1"/>
          </p:cNvPicPr>
          <p:nvPr/>
        </p:nvPicPr>
        <p:blipFill>
          <a:blip r:embed="rId13"/>
          <a:srcRect/>
          <a:stretch>
            <a:fillRect/>
          </a:stretch>
        </p:blipFill>
        <p:spPr>
          <a:xfrm>
            <a:off x="-150738" y="2636401"/>
            <a:ext cx="7979718" cy="3779559"/>
          </a:xfrm>
          <a:prstGeom prst="rect">
            <a:avLst/>
          </a:prstGeom>
        </p:spPr>
      </p:pic>
      <p:pic>
        <p:nvPicPr>
          <p:cNvPr id="11" name="Picture 11"/>
          <p:cNvPicPr>
            <a:picLocks noChangeAspect="1"/>
          </p:cNvPicPr>
          <p:nvPr/>
        </p:nvPicPr>
        <p:blipFill>
          <a:blip r:embed="rId14"/>
          <a:srcRect/>
          <a:stretch>
            <a:fillRect/>
          </a:stretch>
        </p:blipFill>
        <p:spPr>
          <a:xfrm>
            <a:off x="2000323" y="6084916"/>
            <a:ext cx="7350023" cy="3432881"/>
          </a:xfrm>
          <a:prstGeom prst="rect">
            <a:avLst/>
          </a:prstGeom>
        </p:spPr>
      </p:pic>
      <p:sp>
        <p:nvSpPr>
          <p:cNvPr id="12" name="TextBox 12"/>
          <p:cNvSpPr txBox="1"/>
          <p:nvPr/>
        </p:nvSpPr>
        <p:spPr>
          <a:xfrm>
            <a:off x="9700807" y="1251005"/>
            <a:ext cx="7117673" cy="1713230"/>
          </a:xfrm>
          <a:prstGeom prst="rect">
            <a:avLst/>
          </a:prstGeom>
        </p:spPr>
        <p:txBody>
          <a:bodyPr lIns="0" tIns="0" rIns="0" bIns="0" rtlCol="0" anchor="t">
            <a:spAutoFit/>
          </a:bodyPr>
          <a:lstStyle/>
          <a:p>
            <a:pPr>
              <a:lnSpc>
                <a:spcPts val="6490"/>
              </a:lnSpc>
            </a:pPr>
            <a:r>
              <a:rPr lang="en-US" sz="5900">
                <a:solidFill>
                  <a:srgbClr val="F08484"/>
                </a:solidFill>
                <a:latin typeface="Arcade Gamer Bold"/>
              </a:rPr>
              <a:t>ZOOM PERSPECTIVE</a:t>
            </a:r>
          </a:p>
        </p:txBody>
      </p:sp>
      <p:sp>
        <p:nvSpPr>
          <p:cNvPr id="13" name="TextBox 13"/>
          <p:cNvSpPr txBox="1"/>
          <p:nvPr/>
        </p:nvSpPr>
        <p:spPr>
          <a:xfrm>
            <a:off x="13063010" y="150867"/>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4753969" y="150867"/>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9906582" y="4251325"/>
            <a:ext cx="6504223" cy="1736725"/>
          </a:xfrm>
          <a:prstGeom prst="rect">
            <a:avLst/>
          </a:prstGeom>
        </p:spPr>
        <p:txBody>
          <a:bodyPr lIns="0" tIns="0" rIns="0" bIns="0" rtlCol="0" anchor="t">
            <a:spAutoFit/>
          </a:bodyPr>
          <a:lstStyle/>
          <a:p>
            <a:pPr algn="just">
              <a:lnSpc>
                <a:spcPts val="3500"/>
              </a:lnSpc>
            </a:pPr>
            <a:r>
              <a:rPr lang="en-US" sz="2500">
                <a:solidFill>
                  <a:srgbClr val="3F545D"/>
                </a:solidFill>
                <a:latin typeface="Montserrat"/>
                <a:hlinkClick r:id="rId15" tooltip="https://threejs.org"/>
              </a:rPr>
              <a:t>Memungkinkan pengguna untuk melakukan zoom in dan zoom out dengna mengarahkan mouse ke kiri dan ke kanan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10630" y="767868"/>
            <a:ext cx="17866741" cy="8998340"/>
          </a:xfrm>
          <a:prstGeom prst="rect">
            <a:avLst/>
          </a:prstGeom>
        </p:spPr>
      </p:pic>
      <p:pic>
        <p:nvPicPr>
          <p:cNvPr id="11" name="Picture 11"/>
          <p:cNvPicPr>
            <a:picLocks noChangeAspect="1"/>
          </p:cNvPicPr>
          <p:nvPr/>
        </p:nvPicPr>
        <p:blipFill>
          <a:blip r:embed="rId15"/>
          <a:srcRect l="8933" t="19047" r="9253" b="18024"/>
          <a:stretch>
            <a:fillRect/>
          </a:stretch>
        </p:blipFill>
        <p:spPr>
          <a:xfrm>
            <a:off x="3952658" y="3963760"/>
            <a:ext cx="10382685" cy="3928596"/>
          </a:xfrm>
          <a:prstGeom prst="rect">
            <a:avLst/>
          </a:prstGeom>
        </p:spPr>
      </p:pic>
      <p:sp>
        <p:nvSpPr>
          <p:cNvPr id="12" name="TextBox 12"/>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3" name="TextBox 13"/>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4" name="TextBox 14"/>
          <p:cNvSpPr txBox="1"/>
          <p:nvPr/>
        </p:nvSpPr>
        <p:spPr>
          <a:xfrm>
            <a:off x="4901646" y="1292785"/>
            <a:ext cx="10491905" cy="925195"/>
          </a:xfrm>
          <a:prstGeom prst="rect">
            <a:avLst/>
          </a:prstGeom>
        </p:spPr>
        <p:txBody>
          <a:bodyPr lIns="0" tIns="0" rIns="0" bIns="0" rtlCol="0" anchor="t">
            <a:spAutoFit/>
          </a:bodyPr>
          <a:lstStyle/>
          <a:p>
            <a:pPr algn="ctr">
              <a:lnSpc>
                <a:spcPts val="6710"/>
              </a:lnSpc>
            </a:pPr>
            <a:r>
              <a:rPr lang="en-US" sz="6100">
                <a:solidFill>
                  <a:srgbClr val="F08484"/>
                </a:solidFill>
                <a:latin typeface="Arcade Gamer Bold"/>
              </a:rPr>
              <a:t>ZOOM PERSPECTIVE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10630" y="767868"/>
            <a:ext cx="17866741" cy="8998340"/>
          </a:xfrm>
          <a:prstGeom prst="rect">
            <a:avLst/>
          </a:prstGeom>
        </p:spPr>
      </p:pic>
      <p:pic>
        <p:nvPicPr>
          <p:cNvPr id="11" name="Picture 11"/>
          <p:cNvPicPr>
            <a:picLocks noChangeAspect="1"/>
          </p:cNvPicPr>
          <p:nvPr/>
        </p:nvPicPr>
        <p:blipFill>
          <a:blip r:embed="rId15"/>
          <a:srcRect l="6747" t="9856" r="6378" b="10818"/>
          <a:stretch>
            <a:fillRect/>
          </a:stretch>
        </p:blipFill>
        <p:spPr>
          <a:xfrm>
            <a:off x="2886411" y="2742998"/>
            <a:ext cx="12460888" cy="6797646"/>
          </a:xfrm>
          <a:prstGeom prst="rect">
            <a:avLst/>
          </a:prstGeom>
        </p:spPr>
      </p:pic>
      <p:sp>
        <p:nvSpPr>
          <p:cNvPr id="12" name="TextBox 12"/>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3" name="TextBox 13"/>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4" name="TextBox 14"/>
          <p:cNvSpPr txBox="1"/>
          <p:nvPr/>
        </p:nvSpPr>
        <p:spPr>
          <a:xfrm>
            <a:off x="4901646" y="1292785"/>
            <a:ext cx="10491905" cy="925195"/>
          </a:xfrm>
          <a:prstGeom prst="rect">
            <a:avLst/>
          </a:prstGeom>
        </p:spPr>
        <p:txBody>
          <a:bodyPr lIns="0" tIns="0" rIns="0" bIns="0" rtlCol="0" anchor="t">
            <a:spAutoFit/>
          </a:bodyPr>
          <a:lstStyle/>
          <a:p>
            <a:pPr algn="ctr">
              <a:lnSpc>
                <a:spcPts val="6710"/>
              </a:lnSpc>
            </a:pPr>
            <a:r>
              <a:rPr lang="en-US" sz="6100">
                <a:solidFill>
                  <a:srgbClr val="F08484"/>
                </a:solidFill>
                <a:latin typeface="Arcade Gamer Bold"/>
              </a:rPr>
              <a:t>ZOOM PERSPECTIVE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7125618" y="630659"/>
            <a:ext cx="17921030" cy="9025683"/>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2436504">
            <a:off x="-804213" y="79190"/>
            <a:ext cx="3099387" cy="1548319"/>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416095" y="8285157"/>
            <a:ext cx="846051" cy="1481051"/>
          </a:xfrm>
          <a:prstGeom prst="rect">
            <a:avLst/>
          </a:prstGeom>
        </p:spPr>
      </p:pic>
      <p:pic>
        <p:nvPicPr>
          <p:cNvPr id="11" name="Picture 11"/>
          <p:cNvPicPr>
            <a:picLocks noChangeAspect="1"/>
          </p:cNvPicPr>
          <p:nvPr/>
        </p:nvPicPr>
        <p:blipFill>
          <a:blip r:embed="rId15"/>
          <a:srcRect/>
          <a:stretch>
            <a:fillRect/>
          </a:stretch>
        </p:blipFill>
        <p:spPr>
          <a:xfrm>
            <a:off x="7319441" y="2449746"/>
            <a:ext cx="4964971" cy="2277979"/>
          </a:xfrm>
          <a:prstGeom prst="rect">
            <a:avLst/>
          </a:prstGeom>
        </p:spPr>
      </p:pic>
      <p:pic>
        <p:nvPicPr>
          <p:cNvPr id="12" name="Picture 12"/>
          <p:cNvPicPr>
            <a:picLocks noChangeAspect="1"/>
          </p:cNvPicPr>
          <p:nvPr/>
        </p:nvPicPr>
        <p:blipFill>
          <a:blip r:embed="rId16"/>
          <a:srcRect l="9675" r="19351"/>
          <a:stretch>
            <a:fillRect/>
          </a:stretch>
        </p:blipFill>
        <p:spPr>
          <a:xfrm>
            <a:off x="13142511" y="2557720"/>
            <a:ext cx="4730561" cy="2528726"/>
          </a:xfrm>
          <a:prstGeom prst="rect">
            <a:avLst/>
          </a:prstGeom>
        </p:spPr>
      </p:pic>
      <p:pic>
        <p:nvPicPr>
          <p:cNvPr id="13" name="Picture 13"/>
          <p:cNvPicPr>
            <a:picLocks noChangeAspect="1"/>
          </p:cNvPicPr>
          <p:nvPr/>
        </p:nvPicPr>
        <p:blipFill>
          <a:blip r:embed="rId17"/>
          <a:srcRect l="19687" t="10547" r="6701" b="12458"/>
          <a:stretch>
            <a:fillRect/>
          </a:stretch>
        </p:blipFill>
        <p:spPr>
          <a:xfrm>
            <a:off x="9608103" y="5511464"/>
            <a:ext cx="6301774" cy="2996841"/>
          </a:xfrm>
          <a:prstGeom prst="rect">
            <a:avLst/>
          </a:prstGeom>
        </p:spPr>
      </p:pic>
      <p:sp>
        <p:nvSpPr>
          <p:cNvPr id="14" name="TextBox 14"/>
          <p:cNvSpPr txBox="1"/>
          <p:nvPr/>
        </p:nvSpPr>
        <p:spPr>
          <a:xfrm>
            <a:off x="182104" y="1805885"/>
            <a:ext cx="6084477" cy="1772920"/>
          </a:xfrm>
          <a:prstGeom prst="rect">
            <a:avLst/>
          </a:prstGeom>
        </p:spPr>
        <p:txBody>
          <a:bodyPr lIns="0" tIns="0" rIns="0" bIns="0" rtlCol="0" anchor="t">
            <a:spAutoFit/>
          </a:bodyPr>
          <a:lstStyle/>
          <a:p>
            <a:pPr>
              <a:lnSpc>
                <a:spcPts val="6710"/>
              </a:lnSpc>
            </a:pPr>
            <a:r>
              <a:rPr lang="en-US" sz="6100">
                <a:solidFill>
                  <a:srgbClr val="F08484"/>
                </a:solidFill>
                <a:latin typeface="Arcade Gamer"/>
              </a:rPr>
              <a:t>DYNAMIC SKIES</a:t>
            </a:r>
          </a:p>
        </p:txBody>
      </p:sp>
      <p:sp>
        <p:nvSpPr>
          <p:cNvPr id="15" name="TextBox 15"/>
          <p:cNvSpPr txBox="1"/>
          <p:nvPr/>
        </p:nvSpPr>
        <p:spPr>
          <a:xfrm>
            <a:off x="0" y="1058818"/>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6" name="TextBox 16"/>
          <p:cNvSpPr txBox="1"/>
          <p:nvPr/>
        </p:nvSpPr>
        <p:spPr>
          <a:xfrm>
            <a:off x="1583281" y="1058818"/>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7" name="TextBox 17"/>
          <p:cNvSpPr txBox="1"/>
          <p:nvPr/>
        </p:nvSpPr>
        <p:spPr>
          <a:xfrm>
            <a:off x="182104" y="3954145"/>
            <a:ext cx="6504223" cy="1189355"/>
          </a:xfrm>
          <a:prstGeom prst="rect">
            <a:avLst/>
          </a:prstGeom>
        </p:spPr>
        <p:txBody>
          <a:bodyPr lIns="0" tIns="0" rIns="0" bIns="0" rtlCol="0" anchor="t">
            <a:spAutoFit/>
          </a:bodyPr>
          <a:lstStyle/>
          <a:p>
            <a:pPr algn="just">
              <a:lnSpc>
                <a:spcPts val="3220"/>
              </a:lnSpc>
            </a:pPr>
            <a:r>
              <a:rPr lang="en-US" sz="2300">
                <a:solidFill>
                  <a:srgbClr val="3F545D"/>
                </a:solidFill>
                <a:latin typeface="Montserrat"/>
                <a:hlinkClick r:id="rId18" tooltip="https://threejs.org"/>
              </a:rPr>
              <a:t>Seiring game berjalan, latar belakang langit akan berubah dari pagi hingga ke malam hari</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10630" y="644330"/>
            <a:ext cx="17866741" cy="8998340"/>
          </a:xfrm>
          <a:prstGeom prst="rect">
            <a:avLst/>
          </a:prstGeom>
        </p:spPr>
      </p:pic>
      <p:pic>
        <p:nvPicPr>
          <p:cNvPr id="11" name="Picture 11"/>
          <p:cNvPicPr>
            <a:picLocks noChangeAspect="1"/>
          </p:cNvPicPr>
          <p:nvPr/>
        </p:nvPicPr>
        <p:blipFill>
          <a:blip r:embed="rId15"/>
          <a:srcRect l="7667" t="12603" r="7123" b="13680"/>
          <a:stretch>
            <a:fillRect/>
          </a:stretch>
        </p:blipFill>
        <p:spPr>
          <a:xfrm>
            <a:off x="3839121" y="2862497"/>
            <a:ext cx="11249419" cy="6470277"/>
          </a:xfrm>
          <a:prstGeom prst="rect">
            <a:avLst/>
          </a:prstGeom>
        </p:spPr>
      </p:pic>
      <p:sp>
        <p:nvSpPr>
          <p:cNvPr id="12" name="TextBox 12"/>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3" name="TextBox 13"/>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4" name="TextBox 14"/>
          <p:cNvSpPr txBox="1"/>
          <p:nvPr/>
        </p:nvSpPr>
        <p:spPr>
          <a:xfrm>
            <a:off x="4893155" y="1370429"/>
            <a:ext cx="8501691" cy="925195"/>
          </a:xfrm>
          <a:prstGeom prst="rect">
            <a:avLst/>
          </a:prstGeom>
        </p:spPr>
        <p:txBody>
          <a:bodyPr lIns="0" tIns="0" rIns="0" bIns="0" rtlCol="0" anchor="t">
            <a:spAutoFit/>
          </a:bodyPr>
          <a:lstStyle/>
          <a:p>
            <a:pPr algn="ctr">
              <a:lnSpc>
                <a:spcPts val="6710"/>
              </a:lnSpc>
            </a:pPr>
            <a:r>
              <a:rPr lang="en-US" sz="6100">
                <a:solidFill>
                  <a:srgbClr val="F08484"/>
                </a:solidFill>
                <a:latin typeface="Arcade Gamer Bold"/>
              </a:rPr>
              <a:t>DYNAMIC SKIES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4493" y="-695932"/>
            <a:ext cx="7858193" cy="11503512"/>
            <a:chOff x="0" y="0"/>
            <a:chExt cx="10477591" cy="15338016"/>
          </a:xfrm>
        </p:grpSpPr>
        <p:pic>
          <p:nvPicPr>
            <p:cNvPr id="3" name="Picture 3"/>
            <p:cNvPicPr>
              <a:picLocks noChangeAspect="1"/>
            </p:cNvPicPr>
            <p:nvPr/>
          </p:nvPicPr>
          <p:blipFill>
            <a:blip r:embed="rId2"/>
            <a:srcRect l="27243" r="27243"/>
            <a:stretch>
              <a:fillRect/>
            </a:stretch>
          </p:blipFill>
          <p:spPr>
            <a:xfrm>
              <a:off x="0" y="0"/>
              <a:ext cx="10477591" cy="15338016"/>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64514" y="3467272"/>
            <a:ext cx="8451818" cy="462545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99999">
            <a:off x="17019601" y="8092722"/>
            <a:ext cx="2536797" cy="3763227"/>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032817" y="1582154"/>
            <a:ext cx="1421766" cy="1421766"/>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050228" y="3662449"/>
            <a:ext cx="846051" cy="1481051"/>
          </a:xfrm>
          <a:prstGeom prst="rect">
            <a:avLst/>
          </a:prstGeom>
        </p:spPr>
      </p:pic>
      <p:sp>
        <p:nvSpPr>
          <p:cNvPr id="8" name="AutoShape 8"/>
          <p:cNvSpPr/>
          <p:nvPr/>
        </p:nvSpPr>
        <p:spPr>
          <a:xfrm rot="5400000">
            <a:off x="6941603" y="7651046"/>
            <a:ext cx="6265443" cy="0"/>
          </a:xfrm>
          <a:prstGeom prst="line">
            <a:avLst/>
          </a:prstGeom>
          <a:ln w="47625" cap="flat">
            <a:solidFill>
              <a:srgbClr val="F08484"/>
            </a:solidFill>
            <a:prstDash val="solid"/>
            <a:headEnd type="none" w="sm" len="sm"/>
            <a:tailEnd type="none" w="sm" len="sm"/>
          </a:ln>
        </p:spPr>
      </p:sp>
      <p:grpSp>
        <p:nvGrpSpPr>
          <p:cNvPr id="9" name="Group 9"/>
          <p:cNvGrpSpPr/>
          <p:nvPr/>
        </p:nvGrpSpPr>
        <p:grpSpPr>
          <a:xfrm>
            <a:off x="9792632" y="5334000"/>
            <a:ext cx="563385" cy="563385"/>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0848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48"/>
                </a:lnSpc>
              </a:pPr>
              <a:endParaRPr/>
            </a:p>
          </p:txBody>
        </p:sp>
      </p:grpSp>
      <p:grpSp>
        <p:nvGrpSpPr>
          <p:cNvPr id="12" name="Group 12"/>
          <p:cNvGrpSpPr/>
          <p:nvPr/>
        </p:nvGrpSpPr>
        <p:grpSpPr>
          <a:xfrm>
            <a:off x="9792632" y="3978752"/>
            <a:ext cx="563385" cy="563385"/>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08484"/>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48"/>
                </a:lnSpc>
              </a:pPr>
              <a:endParaRPr/>
            </a:p>
          </p:txBody>
        </p:sp>
      </p:grpSp>
      <p:grpSp>
        <p:nvGrpSpPr>
          <p:cNvPr id="15" name="Group 15"/>
          <p:cNvGrpSpPr/>
          <p:nvPr/>
        </p:nvGrpSpPr>
        <p:grpSpPr>
          <a:xfrm>
            <a:off x="9792632" y="6803600"/>
            <a:ext cx="563385" cy="563385"/>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08484"/>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48"/>
                </a:lnSpc>
              </a:pPr>
              <a:endParaRPr/>
            </a:p>
          </p:txBody>
        </p:sp>
      </p:grpSp>
      <p:sp>
        <p:nvSpPr>
          <p:cNvPr id="18" name="TextBox 18"/>
          <p:cNvSpPr txBox="1"/>
          <p:nvPr/>
        </p:nvSpPr>
        <p:spPr>
          <a:xfrm>
            <a:off x="9792632" y="1786645"/>
            <a:ext cx="6257596" cy="768350"/>
          </a:xfrm>
          <a:prstGeom prst="rect">
            <a:avLst/>
          </a:prstGeom>
        </p:spPr>
        <p:txBody>
          <a:bodyPr lIns="0" tIns="0" rIns="0" bIns="0" rtlCol="0" anchor="t">
            <a:spAutoFit/>
          </a:bodyPr>
          <a:lstStyle/>
          <a:p>
            <a:pPr>
              <a:lnSpc>
                <a:spcPts val="5500"/>
              </a:lnSpc>
            </a:pPr>
            <a:r>
              <a:rPr lang="en-US" sz="5000">
                <a:solidFill>
                  <a:srgbClr val="3F545D"/>
                </a:solidFill>
                <a:latin typeface="Arcade Gamer Bold"/>
              </a:rPr>
              <a:t>LINK</a:t>
            </a:r>
          </a:p>
        </p:txBody>
      </p:sp>
      <p:pic>
        <p:nvPicPr>
          <p:cNvPr id="19" name="Picture 1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flipV="1">
            <a:off x="15358722" y="-631351"/>
            <a:ext cx="2229064" cy="4114800"/>
          </a:xfrm>
          <a:prstGeom prst="rect">
            <a:avLst/>
          </a:prstGeom>
        </p:spPr>
      </p:pic>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962723" y="4197990"/>
            <a:ext cx="4158208" cy="4158208"/>
          </a:xfrm>
          <a:prstGeom prst="rect">
            <a:avLst/>
          </a:prstGeom>
        </p:spPr>
      </p:pic>
      <p:sp>
        <p:nvSpPr>
          <p:cNvPr id="21" name="TextBox 21"/>
          <p:cNvSpPr txBox="1"/>
          <p:nvPr/>
        </p:nvSpPr>
        <p:spPr>
          <a:xfrm>
            <a:off x="10730678" y="4504037"/>
            <a:ext cx="5319550" cy="356234"/>
          </a:xfrm>
          <a:prstGeom prst="rect">
            <a:avLst/>
          </a:prstGeom>
        </p:spPr>
        <p:txBody>
          <a:bodyPr lIns="0" tIns="0" rIns="0" bIns="0" rtlCol="0" anchor="t">
            <a:spAutoFit/>
          </a:bodyPr>
          <a:lstStyle/>
          <a:p>
            <a:pPr>
              <a:lnSpc>
                <a:spcPts val="2940"/>
              </a:lnSpc>
            </a:pPr>
            <a:r>
              <a:rPr lang="en-US" sz="2100">
                <a:solidFill>
                  <a:srgbClr val="3F545D"/>
                </a:solidFill>
                <a:latin typeface="Montserrat"/>
              </a:rPr>
              <a:t>https://rocket-mumbul.vercel.app/</a:t>
            </a:r>
          </a:p>
        </p:txBody>
      </p:sp>
      <p:sp>
        <p:nvSpPr>
          <p:cNvPr id="22" name="TextBox 22"/>
          <p:cNvSpPr txBox="1"/>
          <p:nvPr/>
        </p:nvSpPr>
        <p:spPr>
          <a:xfrm>
            <a:off x="9792632" y="2543347"/>
            <a:ext cx="6257596" cy="923925"/>
          </a:xfrm>
          <a:prstGeom prst="rect">
            <a:avLst/>
          </a:prstGeom>
        </p:spPr>
        <p:txBody>
          <a:bodyPr lIns="0" tIns="0" rIns="0" bIns="0" rtlCol="0" anchor="t">
            <a:spAutoFit/>
          </a:bodyPr>
          <a:lstStyle/>
          <a:p>
            <a:pPr>
              <a:lnSpc>
                <a:spcPts val="6600"/>
              </a:lnSpc>
            </a:pPr>
            <a:r>
              <a:rPr lang="en-US" sz="6000">
                <a:solidFill>
                  <a:srgbClr val="F08484"/>
                </a:solidFill>
                <a:latin typeface="Arcade Gamer Bold"/>
              </a:rPr>
              <a:t>PENTING</a:t>
            </a:r>
          </a:p>
        </p:txBody>
      </p:sp>
      <p:sp>
        <p:nvSpPr>
          <p:cNvPr id="23" name="TextBox 23"/>
          <p:cNvSpPr txBox="1"/>
          <p:nvPr/>
        </p:nvSpPr>
        <p:spPr>
          <a:xfrm>
            <a:off x="10705375" y="5325320"/>
            <a:ext cx="3292382" cy="455295"/>
          </a:xfrm>
          <a:prstGeom prst="rect">
            <a:avLst/>
          </a:prstGeom>
        </p:spPr>
        <p:txBody>
          <a:bodyPr lIns="0" tIns="0" rIns="0" bIns="0" rtlCol="0" anchor="t">
            <a:spAutoFit/>
          </a:bodyPr>
          <a:lstStyle/>
          <a:p>
            <a:pPr>
              <a:lnSpc>
                <a:spcPts val="3779"/>
              </a:lnSpc>
            </a:pPr>
            <a:r>
              <a:rPr lang="en-US" sz="2700">
                <a:solidFill>
                  <a:srgbClr val="3F545D"/>
                </a:solidFill>
                <a:latin typeface="Montserrat Semi-Bold Bold"/>
              </a:rPr>
              <a:t>GITHUB</a:t>
            </a:r>
          </a:p>
        </p:txBody>
      </p:sp>
      <p:sp>
        <p:nvSpPr>
          <p:cNvPr id="24" name="TextBox 24"/>
          <p:cNvSpPr txBox="1"/>
          <p:nvPr/>
        </p:nvSpPr>
        <p:spPr>
          <a:xfrm>
            <a:off x="10705375" y="3898053"/>
            <a:ext cx="3999445" cy="455295"/>
          </a:xfrm>
          <a:prstGeom prst="rect">
            <a:avLst/>
          </a:prstGeom>
        </p:spPr>
        <p:txBody>
          <a:bodyPr lIns="0" tIns="0" rIns="0" bIns="0" rtlCol="0" anchor="t">
            <a:spAutoFit/>
          </a:bodyPr>
          <a:lstStyle/>
          <a:p>
            <a:pPr>
              <a:lnSpc>
                <a:spcPts val="3779"/>
              </a:lnSpc>
            </a:pPr>
            <a:r>
              <a:rPr lang="en-US" sz="2700">
                <a:solidFill>
                  <a:srgbClr val="3F545D"/>
                </a:solidFill>
                <a:latin typeface="Montserrat Semi-Bold Bold"/>
              </a:rPr>
              <a:t>PROJECT</a:t>
            </a:r>
          </a:p>
        </p:txBody>
      </p:sp>
      <p:sp>
        <p:nvSpPr>
          <p:cNvPr id="25" name="TextBox 25"/>
          <p:cNvSpPr txBox="1"/>
          <p:nvPr/>
        </p:nvSpPr>
        <p:spPr>
          <a:xfrm>
            <a:off x="10730678" y="5933015"/>
            <a:ext cx="7220314" cy="356234"/>
          </a:xfrm>
          <a:prstGeom prst="rect">
            <a:avLst/>
          </a:prstGeom>
        </p:spPr>
        <p:txBody>
          <a:bodyPr lIns="0" tIns="0" rIns="0" bIns="0" rtlCol="0" anchor="t">
            <a:spAutoFit/>
          </a:bodyPr>
          <a:lstStyle/>
          <a:p>
            <a:pPr>
              <a:lnSpc>
                <a:spcPts val="2940"/>
              </a:lnSpc>
            </a:pPr>
            <a:r>
              <a:rPr lang="en-US" sz="2100">
                <a:solidFill>
                  <a:srgbClr val="3F545D"/>
                </a:solidFill>
                <a:latin typeface="Montserrat"/>
              </a:rPr>
              <a:t>https://github.com/kurniacf/fp-grafkom-kelompok-4</a:t>
            </a:r>
          </a:p>
        </p:txBody>
      </p:sp>
      <p:sp>
        <p:nvSpPr>
          <p:cNvPr id="26" name="TextBox 26"/>
          <p:cNvSpPr txBox="1"/>
          <p:nvPr/>
        </p:nvSpPr>
        <p:spPr>
          <a:xfrm>
            <a:off x="812155" y="1032619"/>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27" name="TextBox 27"/>
          <p:cNvSpPr txBox="1"/>
          <p:nvPr/>
        </p:nvSpPr>
        <p:spPr>
          <a:xfrm>
            <a:off x="2395437" y="1032619"/>
            <a:ext cx="1646391"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28" name="TextBox 28"/>
          <p:cNvSpPr txBox="1"/>
          <p:nvPr/>
        </p:nvSpPr>
        <p:spPr>
          <a:xfrm>
            <a:off x="10705375" y="6833832"/>
            <a:ext cx="3292382" cy="455295"/>
          </a:xfrm>
          <a:prstGeom prst="rect">
            <a:avLst/>
          </a:prstGeom>
        </p:spPr>
        <p:txBody>
          <a:bodyPr lIns="0" tIns="0" rIns="0" bIns="0" rtlCol="0" anchor="t">
            <a:spAutoFit/>
          </a:bodyPr>
          <a:lstStyle/>
          <a:p>
            <a:pPr>
              <a:lnSpc>
                <a:spcPts val="3779"/>
              </a:lnSpc>
            </a:pPr>
            <a:r>
              <a:rPr lang="en-US" sz="2700">
                <a:solidFill>
                  <a:srgbClr val="3F545D"/>
                </a:solidFill>
                <a:latin typeface="Montserrat Semi-Bold Bold"/>
              </a:rPr>
              <a:t>VIDEO DEMO</a:t>
            </a:r>
          </a:p>
        </p:txBody>
      </p:sp>
      <p:sp>
        <p:nvSpPr>
          <p:cNvPr id="29" name="TextBox 29"/>
          <p:cNvSpPr txBox="1"/>
          <p:nvPr/>
        </p:nvSpPr>
        <p:spPr>
          <a:xfrm>
            <a:off x="10730678" y="7441527"/>
            <a:ext cx="7220314" cy="356234"/>
          </a:xfrm>
          <a:prstGeom prst="rect">
            <a:avLst/>
          </a:prstGeom>
        </p:spPr>
        <p:txBody>
          <a:bodyPr lIns="0" tIns="0" rIns="0" bIns="0" rtlCol="0" anchor="t">
            <a:spAutoFit/>
          </a:bodyPr>
          <a:lstStyle/>
          <a:p>
            <a:pPr>
              <a:lnSpc>
                <a:spcPts val="2940"/>
              </a:lnSpc>
            </a:pPr>
            <a:r>
              <a:rPr lang="en-US" sz="2100">
                <a:solidFill>
                  <a:srgbClr val="3F545D"/>
                </a:solidFill>
                <a:latin typeface="Montserrat"/>
              </a:rPr>
              <a:t>https://youtu.be/W5ZV0EmXI98.</a:t>
            </a:r>
          </a:p>
        </p:txBody>
      </p:sp>
      <p:grpSp>
        <p:nvGrpSpPr>
          <p:cNvPr id="30" name="Group 30"/>
          <p:cNvGrpSpPr/>
          <p:nvPr/>
        </p:nvGrpSpPr>
        <p:grpSpPr>
          <a:xfrm>
            <a:off x="9792632" y="8216547"/>
            <a:ext cx="563385" cy="563385"/>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08484"/>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348"/>
                </a:lnSpc>
              </a:pPr>
              <a:endParaRPr/>
            </a:p>
          </p:txBody>
        </p:sp>
      </p:grpSp>
      <p:sp>
        <p:nvSpPr>
          <p:cNvPr id="33" name="TextBox 33"/>
          <p:cNvSpPr txBox="1"/>
          <p:nvPr/>
        </p:nvSpPr>
        <p:spPr>
          <a:xfrm>
            <a:off x="10705375" y="8246779"/>
            <a:ext cx="3292382" cy="455295"/>
          </a:xfrm>
          <a:prstGeom prst="rect">
            <a:avLst/>
          </a:prstGeom>
        </p:spPr>
        <p:txBody>
          <a:bodyPr lIns="0" tIns="0" rIns="0" bIns="0" rtlCol="0" anchor="t">
            <a:spAutoFit/>
          </a:bodyPr>
          <a:lstStyle/>
          <a:p>
            <a:pPr>
              <a:lnSpc>
                <a:spcPts val="3779"/>
              </a:lnSpc>
            </a:pPr>
            <a:r>
              <a:rPr lang="en-US" sz="2700">
                <a:solidFill>
                  <a:srgbClr val="3F545D"/>
                </a:solidFill>
                <a:latin typeface="Montserrat Semi-Bold Bold"/>
              </a:rPr>
              <a:t>REFERENSI</a:t>
            </a:r>
          </a:p>
        </p:txBody>
      </p:sp>
      <p:sp>
        <p:nvSpPr>
          <p:cNvPr id="34" name="TextBox 34"/>
          <p:cNvSpPr txBox="1"/>
          <p:nvPr/>
        </p:nvSpPr>
        <p:spPr>
          <a:xfrm>
            <a:off x="10730678" y="8854474"/>
            <a:ext cx="7220314" cy="356234"/>
          </a:xfrm>
          <a:prstGeom prst="rect">
            <a:avLst/>
          </a:prstGeom>
        </p:spPr>
        <p:txBody>
          <a:bodyPr lIns="0" tIns="0" rIns="0" bIns="0" rtlCol="0" anchor="t">
            <a:spAutoFit/>
          </a:bodyPr>
          <a:lstStyle/>
          <a:p>
            <a:pPr>
              <a:lnSpc>
                <a:spcPts val="2940"/>
              </a:lnSpc>
            </a:pPr>
            <a:r>
              <a:rPr lang="en-US" sz="2100">
                <a:solidFill>
                  <a:srgbClr val="3F545D"/>
                </a:solidFill>
                <a:latin typeface="Montserrat"/>
              </a:rPr>
              <a:t>https://codepen.io/carrot-e/pen/WGZJBe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0057" r="2463" b="7594"/>
          <a:stretch>
            <a:fillRect/>
          </a:stretch>
        </p:blipFill>
        <p:spPr>
          <a:xfrm>
            <a:off x="0" y="0"/>
            <a:ext cx="18288000" cy="10287000"/>
          </a:xfrm>
          <a:prstGeom prst="rect">
            <a:avLst/>
          </a:prstGeom>
        </p:spPr>
      </p:pic>
      <p:grpSp>
        <p:nvGrpSpPr>
          <p:cNvPr id="3" name="Group 3"/>
          <p:cNvGrpSpPr/>
          <p:nvPr/>
        </p:nvGrpSpPr>
        <p:grpSpPr>
          <a:xfrm>
            <a:off x="-310288" y="-250131"/>
            <a:ext cx="9835288" cy="10787262"/>
            <a:chOff x="0" y="0"/>
            <a:chExt cx="13113717" cy="14383016"/>
          </a:xfrm>
        </p:grpSpPr>
        <p:pic>
          <p:nvPicPr>
            <p:cNvPr id="4" name="Picture 4"/>
            <p:cNvPicPr>
              <a:picLocks noChangeAspect="1"/>
            </p:cNvPicPr>
            <p:nvPr/>
          </p:nvPicPr>
          <p:blipFill>
            <a:blip r:embed="rId3">
              <a:alphaModFix amt="46000"/>
            </a:blip>
            <a:srcRect l="40402" r="14237"/>
            <a:stretch>
              <a:fillRect/>
            </a:stretch>
          </p:blipFill>
          <p:spPr>
            <a:xfrm>
              <a:off x="0" y="0"/>
              <a:ext cx="13113717" cy="14383016"/>
            </a:xfrm>
            <a:prstGeom prst="rect">
              <a:avLst/>
            </a:prstGeom>
          </p:spPr>
        </p:pic>
      </p:grpSp>
      <p:sp>
        <p:nvSpPr>
          <p:cNvPr id="5" name="TextBox 5"/>
          <p:cNvSpPr txBox="1"/>
          <p:nvPr/>
        </p:nvSpPr>
        <p:spPr>
          <a:xfrm>
            <a:off x="7383160" y="8951622"/>
            <a:ext cx="3521679" cy="306705"/>
          </a:xfrm>
          <a:prstGeom prst="rect">
            <a:avLst/>
          </a:prstGeom>
        </p:spPr>
        <p:txBody>
          <a:bodyPr lIns="0" tIns="0" rIns="0" bIns="0" rtlCol="0" anchor="t">
            <a:spAutoFit/>
          </a:bodyPr>
          <a:lstStyle/>
          <a:p>
            <a:pPr algn="ctr">
              <a:lnSpc>
                <a:spcPts val="2520"/>
              </a:lnSpc>
            </a:pPr>
            <a:r>
              <a:rPr lang="en-US" sz="1800">
                <a:solidFill>
                  <a:srgbClr val="3F545D"/>
                </a:solidFill>
                <a:latin typeface="Montserrat Semi-Bold"/>
              </a:rPr>
              <a:t>Kelompok 4</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799999">
            <a:off x="3876843" y="6451295"/>
            <a:ext cx="1711158" cy="253842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94181" y="1956269"/>
            <a:ext cx="8699639" cy="6374462"/>
          </a:xfrm>
          <a:prstGeom prst="rect">
            <a:avLst/>
          </a:prstGeom>
        </p:spPr>
      </p:pic>
      <p:sp>
        <p:nvSpPr>
          <p:cNvPr id="8" name="TextBox 8"/>
          <p:cNvSpPr txBox="1"/>
          <p:nvPr/>
        </p:nvSpPr>
        <p:spPr>
          <a:xfrm>
            <a:off x="4794181" y="4110226"/>
            <a:ext cx="8699639" cy="2718303"/>
          </a:xfrm>
          <a:prstGeom prst="rect">
            <a:avLst/>
          </a:prstGeom>
        </p:spPr>
        <p:txBody>
          <a:bodyPr lIns="0" tIns="0" rIns="0" bIns="0" rtlCol="0" anchor="t">
            <a:spAutoFit/>
          </a:bodyPr>
          <a:lstStyle/>
          <a:p>
            <a:pPr algn="ctr">
              <a:lnSpc>
                <a:spcPts val="9720"/>
              </a:lnSpc>
            </a:pPr>
            <a:r>
              <a:rPr lang="en-US" sz="12000">
                <a:solidFill>
                  <a:srgbClr val="3F545D"/>
                </a:solidFill>
                <a:latin typeface="Arcade Gamer Bold"/>
              </a:rPr>
              <a:t>THANK YOU</a:t>
            </a:r>
          </a:p>
        </p:txBody>
      </p:sp>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183954" flipH="1" flipV="1">
            <a:off x="16166134" y="8558615"/>
            <a:ext cx="3099387" cy="1548319"/>
          </a:xfrm>
          <a:prstGeom prst="rect">
            <a:avLst/>
          </a:prstGeom>
        </p:spPr>
      </p:pic>
      <p:pic>
        <p:nvPicPr>
          <p:cNvPr id="10" name="Picture 10"/>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436504">
            <a:off x="-804213" y="79190"/>
            <a:ext cx="3099387" cy="1548319"/>
          </a:xfrm>
          <a:prstGeom prst="rect">
            <a:avLst/>
          </a:prstGeom>
        </p:spPr>
      </p:pic>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163937" y="1175382"/>
            <a:ext cx="1421766" cy="1421766"/>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594088" y="6451295"/>
            <a:ext cx="1280731" cy="2241980"/>
          </a:xfrm>
          <a:prstGeom prst="rect">
            <a:avLst/>
          </a:prstGeom>
        </p:spPr>
      </p:pic>
      <p:sp>
        <p:nvSpPr>
          <p:cNvPr id="13" name="TextBox 13"/>
          <p:cNvSpPr txBox="1"/>
          <p:nvPr/>
        </p:nvSpPr>
        <p:spPr>
          <a:xfrm>
            <a:off x="7789760" y="981075"/>
            <a:ext cx="166395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9568612" y="981075"/>
            <a:ext cx="1336228"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220634" y="2214773"/>
            <a:ext cx="11515166" cy="5799456"/>
          </a:xfrm>
          <a:prstGeom prst="rect">
            <a:avLst/>
          </a:prstGeom>
        </p:spPr>
      </p:pic>
      <p:grpSp>
        <p:nvGrpSpPr>
          <p:cNvPr id="9" name="Group 9"/>
          <p:cNvGrpSpPr/>
          <p:nvPr/>
        </p:nvGrpSpPr>
        <p:grpSpPr>
          <a:xfrm>
            <a:off x="8784716" y="3708014"/>
            <a:ext cx="9144000" cy="3896051"/>
            <a:chOff x="0" y="0"/>
            <a:chExt cx="12192000" cy="5194734"/>
          </a:xfrm>
        </p:grpSpPr>
        <p:pic>
          <p:nvPicPr>
            <p:cNvPr id="10" name="Picture 10"/>
            <p:cNvPicPr>
              <a:picLocks noChangeAspect="1"/>
            </p:cNvPicPr>
            <p:nvPr/>
          </p:nvPicPr>
          <p:blipFill>
            <a:blip r:embed="rId11"/>
            <a:srcRect b="34918"/>
            <a:stretch>
              <a:fillRect/>
            </a:stretch>
          </p:blipFill>
          <p:spPr>
            <a:xfrm>
              <a:off x="0" y="0"/>
              <a:ext cx="12192000" cy="5194734"/>
            </a:xfrm>
            <a:prstGeom prst="rect">
              <a:avLst/>
            </a:prstGeom>
          </p:spPr>
        </p:pic>
      </p:grpSp>
      <p:pic>
        <p:nvPicPr>
          <p:cNvPr id="11" name="Picture 11"/>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2436504">
            <a:off x="-804213" y="79190"/>
            <a:ext cx="3099387" cy="1548319"/>
          </a:xfrm>
          <a:prstGeom prst="rect">
            <a:avLst/>
          </a:prstGeom>
        </p:spPr>
      </p:pic>
      <p:pic>
        <p:nvPicPr>
          <p:cNvPr id="12" name="Picture 1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416095" y="8285157"/>
            <a:ext cx="846051" cy="1481051"/>
          </a:xfrm>
          <a:prstGeom prst="rect">
            <a:avLst/>
          </a:prstGeom>
        </p:spPr>
      </p:pic>
      <p:sp>
        <p:nvSpPr>
          <p:cNvPr id="13" name="TextBox 13"/>
          <p:cNvSpPr txBox="1"/>
          <p:nvPr/>
        </p:nvSpPr>
        <p:spPr>
          <a:xfrm>
            <a:off x="1028700" y="4424575"/>
            <a:ext cx="6504223" cy="3589655"/>
          </a:xfrm>
          <a:prstGeom prst="rect">
            <a:avLst/>
          </a:prstGeom>
        </p:spPr>
        <p:txBody>
          <a:bodyPr lIns="0" tIns="0" rIns="0" bIns="0" rtlCol="0" anchor="t">
            <a:spAutoFit/>
          </a:bodyPr>
          <a:lstStyle/>
          <a:p>
            <a:pPr algn="just">
              <a:lnSpc>
                <a:spcPts val="3220"/>
              </a:lnSpc>
            </a:pPr>
            <a:r>
              <a:rPr lang="en-US" sz="2300">
                <a:solidFill>
                  <a:srgbClr val="3F545D"/>
                </a:solidFill>
                <a:latin typeface="Montserrat"/>
              </a:rPr>
              <a:t>Game "Rocket Mumbul" dibuat dengan tujuan untuk relaksasi dan hiburan yang dapat diakses oleh semua orang karena berjalan di web browser. Permainan ini dimainkan dengna menjalankan sebuah roket untuk menghindari rintangan yang diberikan dan mengumpulkan poin sebanyak-banyaknya.</a:t>
            </a:r>
          </a:p>
          <a:p>
            <a:pPr algn="just">
              <a:lnSpc>
                <a:spcPts val="3220"/>
              </a:lnSpc>
            </a:pPr>
            <a:endParaRPr lang="en-US" sz="2300">
              <a:solidFill>
                <a:srgbClr val="3F545D"/>
              </a:solidFill>
              <a:latin typeface="Montserrat"/>
            </a:endParaRPr>
          </a:p>
        </p:txBody>
      </p:sp>
      <p:sp>
        <p:nvSpPr>
          <p:cNvPr id="14" name="TextBox 14"/>
          <p:cNvSpPr txBox="1"/>
          <p:nvPr/>
        </p:nvSpPr>
        <p:spPr>
          <a:xfrm>
            <a:off x="1010034" y="1729338"/>
            <a:ext cx="6084477" cy="923925"/>
          </a:xfrm>
          <a:prstGeom prst="rect">
            <a:avLst/>
          </a:prstGeom>
        </p:spPr>
        <p:txBody>
          <a:bodyPr lIns="0" tIns="0" rIns="0" bIns="0" rtlCol="0" anchor="t">
            <a:spAutoFit/>
          </a:bodyPr>
          <a:lstStyle/>
          <a:p>
            <a:pPr>
              <a:lnSpc>
                <a:spcPts val="6600"/>
              </a:lnSpc>
            </a:pPr>
            <a:r>
              <a:rPr lang="en-US" sz="6000">
                <a:solidFill>
                  <a:srgbClr val="3F545D"/>
                </a:solidFill>
                <a:latin typeface="Arcade Gamer Bold"/>
              </a:rPr>
              <a:t>LATAR</a:t>
            </a:r>
          </a:p>
        </p:txBody>
      </p:sp>
      <p:sp>
        <p:nvSpPr>
          <p:cNvPr id="15" name="TextBox 15"/>
          <p:cNvSpPr txBox="1"/>
          <p:nvPr/>
        </p:nvSpPr>
        <p:spPr>
          <a:xfrm>
            <a:off x="1010034" y="2653263"/>
            <a:ext cx="6084477" cy="1060450"/>
          </a:xfrm>
          <a:prstGeom prst="rect">
            <a:avLst/>
          </a:prstGeom>
        </p:spPr>
        <p:txBody>
          <a:bodyPr lIns="0" tIns="0" rIns="0" bIns="0" rtlCol="0" anchor="t">
            <a:spAutoFit/>
          </a:bodyPr>
          <a:lstStyle/>
          <a:p>
            <a:pPr>
              <a:lnSpc>
                <a:spcPts val="7699"/>
              </a:lnSpc>
            </a:pPr>
            <a:r>
              <a:rPr lang="en-US" sz="6999">
                <a:solidFill>
                  <a:srgbClr val="F08484"/>
                </a:solidFill>
                <a:latin typeface="Arcade Gamer Bold"/>
              </a:rPr>
              <a:t>BELAKANG</a:t>
            </a:r>
          </a:p>
        </p:txBody>
      </p:sp>
      <p:sp>
        <p:nvSpPr>
          <p:cNvPr id="16" name="TextBox 16"/>
          <p:cNvSpPr txBox="1"/>
          <p:nvPr/>
        </p:nvSpPr>
        <p:spPr>
          <a:xfrm>
            <a:off x="812155" y="1032565"/>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7" name="TextBox 17"/>
          <p:cNvSpPr txBox="1"/>
          <p:nvPr/>
        </p:nvSpPr>
        <p:spPr>
          <a:xfrm>
            <a:off x="2395437" y="1032565"/>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5478" y="-360411"/>
            <a:ext cx="1595512" cy="11200742"/>
            <a:chOff x="0" y="0"/>
            <a:chExt cx="2127350" cy="14934323"/>
          </a:xfrm>
        </p:grpSpPr>
        <p:pic>
          <p:nvPicPr>
            <p:cNvPr id="3" name="Picture 3"/>
            <p:cNvPicPr>
              <a:picLocks noChangeAspect="1"/>
            </p:cNvPicPr>
            <p:nvPr/>
          </p:nvPicPr>
          <p:blipFill>
            <a:blip r:embed="rId2"/>
            <a:srcRect l="45254" r="45254"/>
            <a:stretch>
              <a:fillRect/>
            </a:stretch>
          </p:blipFill>
          <p:spPr>
            <a:xfrm>
              <a:off x="0" y="0"/>
              <a:ext cx="2127350" cy="14934323"/>
            </a:xfrm>
            <a:prstGeom prst="rect">
              <a:avLst/>
            </a:prstGeom>
          </p:spPr>
        </p:pic>
      </p:grpSp>
      <p:sp>
        <p:nvSpPr>
          <p:cNvPr id="4" name="TextBox 4"/>
          <p:cNvSpPr txBox="1"/>
          <p:nvPr/>
        </p:nvSpPr>
        <p:spPr>
          <a:xfrm>
            <a:off x="1931336" y="4298441"/>
            <a:ext cx="7440888" cy="727709"/>
          </a:xfrm>
          <a:prstGeom prst="rect">
            <a:avLst/>
          </a:prstGeom>
        </p:spPr>
        <p:txBody>
          <a:bodyPr lIns="0" tIns="0" rIns="0" bIns="0" rtlCol="0" anchor="t">
            <a:spAutoFit/>
          </a:bodyPr>
          <a:lstStyle/>
          <a:p>
            <a:pPr>
              <a:lnSpc>
                <a:spcPts val="2940"/>
              </a:lnSpc>
            </a:pPr>
            <a:r>
              <a:rPr lang="en-US" sz="2100">
                <a:solidFill>
                  <a:srgbClr val="3F545D"/>
                </a:solidFill>
                <a:latin typeface="Montserrat"/>
              </a:rPr>
              <a:t>Adapun tujuan kami membuat permainan web aplikasi “Roket Mumbul” adalah sebagai berikut:</a:t>
            </a:r>
          </a:p>
        </p:txBody>
      </p:sp>
      <p:sp>
        <p:nvSpPr>
          <p:cNvPr id="5" name="TextBox 5"/>
          <p:cNvSpPr txBox="1"/>
          <p:nvPr/>
        </p:nvSpPr>
        <p:spPr>
          <a:xfrm>
            <a:off x="1901118" y="2228216"/>
            <a:ext cx="8039538" cy="923925"/>
          </a:xfrm>
          <a:prstGeom prst="rect">
            <a:avLst/>
          </a:prstGeom>
        </p:spPr>
        <p:txBody>
          <a:bodyPr lIns="0" tIns="0" rIns="0" bIns="0" rtlCol="0" anchor="t">
            <a:spAutoFit/>
          </a:bodyPr>
          <a:lstStyle/>
          <a:p>
            <a:pPr>
              <a:lnSpc>
                <a:spcPts val="6600"/>
              </a:lnSpc>
            </a:pPr>
            <a:r>
              <a:rPr lang="en-US" sz="6000">
                <a:solidFill>
                  <a:srgbClr val="3F545D"/>
                </a:solidFill>
                <a:latin typeface="Arcade Gamer Bold"/>
              </a:rPr>
              <a:t>TUJUAN</a:t>
            </a:r>
          </a:p>
        </p:txBody>
      </p:sp>
      <p:sp>
        <p:nvSpPr>
          <p:cNvPr id="6" name="TextBox 6"/>
          <p:cNvSpPr txBox="1"/>
          <p:nvPr/>
        </p:nvSpPr>
        <p:spPr>
          <a:xfrm>
            <a:off x="1901118" y="2984945"/>
            <a:ext cx="8039538" cy="923925"/>
          </a:xfrm>
          <a:prstGeom prst="rect">
            <a:avLst/>
          </a:prstGeom>
        </p:spPr>
        <p:txBody>
          <a:bodyPr lIns="0" tIns="0" rIns="0" bIns="0" rtlCol="0" anchor="t">
            <a:spAutoFit/>
          </a:bodyPr>
          <a:lstStyle/>
          <a:p>
            <a:pPr>
              <a:lnSpc>
                <a:spcPts val="6600"/>
              </a:lnSpc>
            </a:pPr>
            <a:r>
              <a:rPr lang="en-US" sz="6000">
                <a:solidFill>
                  <a:srgbClr val="F08484"/>
                </a:solidFill>
                <a:latin typeface="Arcade Gamer Bold"/>
              </a:rPr>
              <a:t>PEMBUATAN</a:t>
            </a:r>
          </a:p>
        </p:txBody>
      </p:sp>
      <p:sp>
        <p:nvSpPr>
          <p:cNvPr id="7" name="TextBox 7"/>
          <p:cNvSpPr txBox="1"/>
          <p:nvPr/>
        </p:nvSpPr>
        <p:spPr>
          <a:xfrm>
            <a:off x="3876551" y="8158352"/>
            <a:ext cx="4844423" cy="621029"/>
          </a:xfrm>
          <a:prstGeom prst="rect">
            <a:avLst/>
          </a:prstGeom>
        </p:spPr>
        <p:txBody>
          <a:bodyPr lIns="0" tIns="0" rIns="0" bIns="0" rtlCol="0" anchor="t">
            <a:spAutoFit/>
          </a:bodyPr>
          <a:lstStyle/>
          <a:p>
            <a:pPr algn="just">
              <a:lnSpc>
                <a:spcPts val="2520"/>
              </a:lnSpc>
            </a:pPr>
            <a:r>
              <a:rPr lang="en-US" sz="1800">
                <a:solidFill>
                  <a:srgbClr val="3F545D"/>
                </a:solidFill>
                <a:latin typeface="Montserrat"/>
              </a:rPr>
              <a:t>Permainan yang dibuat diharapkan sebagai sarana relaksasi dan hiburan </a:t>
            </a:r>
          </a:p>
        </p:txBody>
      </p:sp>
      <p:sp>
        <p:nvSpPr>
          <p:cNvPr id="8" name="TextBox 8"/>
          <p:cNvSpPr txBox="1"/>
          <p:nvPr/>
        </p:nvSpPr>
        <p:spPr>
          <a:xfrm>
            <a:off x="3876551" y="6116688"/>
            <a:ext cx="4844423" cy="935354"/>
          </a:xfrm>
          <a:prstGeom prst="rect">
            <a:avLst/>
          </a:prstGeom>
        </p:spPr>
        <p:txBody>
          <a:bodyPr lIns="0" tIns="0" rIns="0" bIns="0" rtlCol="0" anchor="t">
            <a:spAutoFit/>
          </a:bodyPr>
          <a:lstStyle/>
          <a:p>
            <a:pPr algn="just">
              <a:lnSpc>
                <a:spcPts val="2520"/>
              </a:lnSpc>
            </a:pPr>
            <a:r>
              <a:rPr lang="en-US" sz="1800">
                <a:solidFill>
                  <a:srgbClr val="3F545D"/>
                </a:solidFill>
                <a:latin typeface="Montserrat"/>
              </a:rPr>
              <a:t>Menerapkan dan mengimplementasikan materi pembelajaran mata kuliah Grafika Komputer</a:t>
            </a:r>
          </a:p>
        </p:txBody>
      </p:sp>
      <p:sp>
        <p:nvSpPr>
          <p:cNvPr id="9" name="TextBox 9"/>
          <p:cNvSpPr txBox="1"/>
          <p:nvPr/>
        </p:nvSpPr>
        <p:spPr>
          <a:xfrm>
            <a:off x="3876551" y="7612076"/>
            <a:ext cx="2827895" cy="356235"/>
          </a:xfrm>
          <a:prstGeom prst="rect">
            <a:avLst/>
          </a:prstGeom>
        </p:spPr>
        <p:txBody>
          <a:bodyPr lIns="0" tIns="0" rIns="0" bIns="0" rtlCol="0" anchor="t">
            <a:spAutoFit/>
          </a:bodyPr>
          <a:lstStyle/>
          <a:p>
            <a:pPr>
              <a:lnSpc>
                <a:spcPts val="2940"/>
              </a:lnSpc>
            </a:pPr>
            <a:r>
              <a:rPr lang="en-US" sz="2100">
                <a:solidFill>
                  <a:srgbClr val="3F545D"/>
                </a:solidFill>
                <a:latin typeface="Montserrat Semi-Bold Bold"/>
              </a:rPr>
              <a:t>Hiburan</a:t>
            </a:r>
          </a:p>
        </p:txBody>
      </p:sp>
      <p:sp>
        <p:nvSpPr>
          <p:cNvPr id="10" name="TextBox 10"/>
          <p:cNvSpPr txBox="1"/>
          <p:nvPr/>
        </p:nvSpPr>
        <p:spPr>
          <a:xfrm>
            <a:off x="3876551" y="5567835"/>
            <a:ext cx="3960455" cy="356235"/>
          </a:xfrm>
          <a:prstGeom prst="rect">
            <a:avLst/>
          </a:prstGeom>
        </p:spPr>
        <p:txBody>
          <a:bodyPr lIns="0" tIns="0" rIns="0" bIns="0" rtlCol="0" anchor="t">
            <a:spAutoFit/>
          </a:bodyPr>
          <a:lstStyle/>
          <a:p>
            <a:pPr>
              <a:lnSpc>
                <a:spcPts val="2940"/>
              </a:lnSpc>
            </a:pPr>
            <a:r>
              <a:rPr lang="en-US" sz="2100">
                <a:solidFill>
                  <a:srgbClr val="3F545D"/>
                </a:solidFill>
                <a:latin typeface="Montserrat Semi-Bold"/>
              </a:rPr>
              <a:t>Implementasi Mata Kuliah</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V="1">
            <a:off x="4538976" y="-360411"/>
            <a:ext cx="4993550" cy="985444"/>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826481" y="323859"/>
            <a:ext cx="6992861" cy="9639282"/>
          </a:xfrm>
          <a:prstGeom prst="rect">
            <a:avLst/>
          </a:prstGeom>
        </p:spPr>
      </p:pic>
      <p:sp>
        <p:nvSpPr>
          <p:cNvPr id="13" name="TextBox 13"/>
          <p:cNvSpPr txBox="1"/>
          <p:nvPr/>
        </p:nvSpPr>
        <p:spPr>
          <a:xfrm>
            <a:off x="11484110" y="8003332"/>
            <a:ext cx="5677602" cy="727710"/>
          </a:xfrm>
          <a:prstGeom prst="rect">
            <a:avLst/>
          </a:prstGeom>
        </p:spPr>
        <p:txBody>
          <a:bodyPr lIns="0" tIns="0" rIns="0" bIns="0" rtlCol="0" anchor="t">
            <a:spAutoFit/>
          </a:bodyPr>
          <a:lstStyle/>
          <a:p>
            <a:pPr algn="ctr">
              <a:lnSpc>
                <a:spcPts val="2940"/>
              </a:lnSpc>
            </a:pPr>
            <a:r>
              <a:rPr lang="en-US" sz="2100">
                <a:solidFill>
                  <a:srgbClr val="3F545D"/>
                </a:solidFill>
                <a:latin typeface="Montserrat Semi-Bold Bold"/>
              </a:rPr>
              <a:t>Experience the thrill of space exploration with Rocket Mumbul</a:t>
            </a:r>
          </a:p>
        </p:txBody>
      </p:sp>
      <p:sp>
        <p:nvSpPr>
          <p:cNvPr id="14" name="AutoShape 14"/>
          <p:cNvSpPr/>
          <p:nvPr/>
        </p:nvSpPr>
        <p:spPr>
          <a:xfrm rot="5400000">
            <a:off x="955564" y="8099690"/>
            <a:ext cx="4326994" cy="0"/>
          </a:xfrm>
          <a:prstGeom prst="line">
            <a:avLst/>
          </a:prstGeom>
          <a:ln w="47625" cap="flat">
            <a:solidFill>
              <a:srgbClr val="F08484"/>
            </a:solidFill>
            <a:prstDash val="solid"/>
            <a:headEnd type="none" w="sm" len="sm"/>
            <a:tailEnd type="none" w="sm" len="sm"/>
          </a:ln>
        </p:spPr>
      </p:sp>
      <p:grpSp>
        <p:nvGrpSpPr>
          <p:cNvPr id="15" name="Group 15"/>
          <p:cNvGrpSpPr/>
          <p:nvPr/>
        </p:nvGrpSpPr>
        <p:grpSpPr>
          <a:xfrm>
            <a:off x="2837368" y="7633067"/>
            <a:ext cx="563385" cy="563385"/>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08484"/>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48"/>
                </a:lnSpc>
              </a:pPr>
              <a:endParaRPr/>
            </a:p>
          </p:txBody>
        </p:sp>
      </p:grpSp>
      <p:grpSp>
        <p:nvGrpSpPr>
          <p:cNvPr id="18" name="Group 18"/>
          <p:cNvGrpSpPr/>
          <p:nvPr/>
        </p:nvGrpSpPr>
        <p:grpSpPr>
          <a:xfrm>
            <a:off x="2837368" y="5483350"/>
            <a:ext cx="563385" cy="56338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08484"/>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48"/>
                </a:lnSpc>
              </a:pPr>
              <a:endParaRPr/>
            </a:p>
          </p:txBody>
        </p:sp>
      </p:grpSp>
      <p:pic>
        <p:nvPicPr>
          <p:cNvPr id="21" name="Picture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54400" y="8517774"/>
            <a:ext cx="846051" cy="1481051"/>
          </a:xfrm>
          <a:prstGeom prst="rect">
            <a:avLst/>
          </a:prstGeom>
        </p:spPr>
      </p:pic>
      <p:sp>
        <p:nvSpPr>
          <p:cNvPr id="22" name="TextBox 22"/>
          <p:cNvSpPr txBox="1"/>
          <p:nvPr/>
        </p:nvSpPr>
        <p:spPr>
          <a:xfrm>
            <a:off x="812155" y="1032619"/>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23" name="TextBox 23"/>
          <p:cNvSpPr txBox="1"/>
          <p:nvPr/>
        </p:nvSpPr>
        <p:spPr>
          <a:xfrm>
            <a:off x="2395437" y="1032619"/>
            <a:ext cx="1481115"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grpSp>
        <p:nvGrpSpPr>
          <p:cNvPr id="24" name="Group 24"/>
          <p:cNvGrpSpPr/>
          <p:nvPr/>
        </p:nvGrpSpPr>
        <p:grpSpPr>
          <a:xfrm>
            <a:off x="11155295" y="2373070"/>
            <a:ext cx="6335231" cy="3926943"/>
            <a:chOff x="0" y="0"/>
            <a:chExt cx="8446975" cy="5235923"/>
          </a:xfrm>
        </p:grpSpPr>
        <p:pic>
          <p:nvPicPr>
            <p:cNvPr id="25" name="Picture 25"/>
            <p:cNvPicPr>
              <a:picLocks noChangeAspect="1"/>
            </p:cNvPicPr>
            <p:nvPr/>
          </p:nvPicPr>
          <p:blipFill>
            <a:blip r:embed="rId9"/>
            <a:srcRect l="4107" r="4107"/>
            <a:stretch>
              <a:fillRect/>
            </a:stretch>
          </p:blipFill>
          <p:spPr>
            <a:xfrm>
              <a:off x="0" y="0"/>
              <a:ext cx="8446975" cy="5235923"/>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455" y="-278503"/>
            <a:ext cx="18882910" cy="10844005"/>
            <a:chOff x="0" y="0"/>
            <a:chExt cx="25177214" cy="14458674"/>
          </a:xfrm>
        </p:grpSpPr>
        <p:pic>
          <p:nvPicPr>
            <p:cNvPr id="3" name="Picture 3"/>
            <p:cNvPicPr>
              <a:picLocks noChangeAspect="1"/>
            </p:cNvPicPr>
            <p:nvPr/>
          </p:nvPicPr>
          <p:blipFill>
            <a:blip r:embed="rId2"/>
            <a:srcRect t="6902" b="6902"/>
            <a:stretch>
              <a:fillRect/>
            </a:stretch>
          </p:blipFill>
          <p:spPr>
            <a:xfrm>
              <a:off x="0" y="0"/>
              <a:ext cx="25177214" cy="14458674"/>
            </a:xfrm>
            <a:prstGeom prst="rect">
              <a:avLst/>
            </a:prstGeom>
          </p:spPr>
        </p:pic>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99999">
            <a:off x="17259300" y="-278503"/>
            <a:ext cx="1820532" cy="2700679"/>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606113" y="2025624"/>
            <a:ext cx="9228307" cy="6761832"/>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37360" y="8603385"/>
            <a:ext cx="1421766" cy="1421766"/>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758070" y="2242545"/>
            <a:ext cx="846051" cy="1481051"/>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280535" y="6848016"/>
            <a:ext cx="807124" cy="834433"/>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280535" y="4389596"/>
            <a:ext cx="807124" cy="834433"/>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280535" y="5620348"/>
            <a:ext cx="807124" cy="834433"/>
          </a:xfrm>
          <a:prstGeom prst="rect">
            <a:avLst/>
          </a:prstGeom>
        </p:spPr>
      </p:pic>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280535" y="8114841"/>
            <a:ext cx="807124" cy="834433"/>
          </a:xfrm>
          <a:prstGeom prst="rect">
            <a:avLst/>
          </a:prstGeom>
        </p:spPr>
      </p:pic>
      <p:pic>
        <p:nvPicPr>
          <p:cNvPr id="12" name="Picture 12"/>
          <p:cNvPicPr>
            <a:picLocks noChangeAspect="1"/>
          </p:cNvPicPr>
          <p:nvPr/>
        </p:nvPicPr>
        <p:blipFill>
          <a:blip r:embed="rId13"/>
          <a:srcRect/>
          <a:stretch>
            <a:fillRect/>
          </a:stretch>
        </p:blipFill>
        <p:spPr>
          <a:xfrm>
            <a:off x="10746775" y="3456509"/>
            <a:ext cx="7689960" cy="4408052"/>
          </a:xfrm>
          <a:prstGeom prst="rect">
            <a:avLst/>
          </a:prstGeom>
        </p:spPr>
      </p:pic>
      <p:sp>
        <p:nvSpPr>
          <p:cNvPr id="13" name="TextBox 13"/>
          <p:cNvSpPr txBox="1"/>
          <p:nvPr/>
        </p:nvSpPr>
        <p:spPr>
          <a:xfrm>
            <a:off x="2113379" y="2061242"/>
            <a:ext cx="8128571" cy="923925"/>
          </a:xfrm>
          <a:prstGeom prst="rect">
            <a:avLst/>
          </a:prstGeom>
        </p:spPr>
        <p:txBody>
          <a:bodyPr lIns="0" tIns="0" rIns="0" bIns="0" rtlCol="0" anchor="t">
            <a:spAutoFit/>
          </a:bodyPr>
          <a:lstStyle/>
          <a:p>
            <a:pPr>
              <a:lnSpc>
                <a:spcPts val="6600"/>
              </a:lnSpc>
            </a:pPr>
            <a:r>
              <a:rPr lang="en-US" sz="6000">
                <a:solidFill>
                  <a:srgbClr val="3F545D"/>
                </a:solidFill>
                <a:latin typeface="Arcade Gamer Bold"/>
              </a:rPr>
              <a:t>TEKNOLOGI</a:t>
            </a:r>
          </a:p>
        </p:txBody>
      </p:sp>
      <p:sp>
        <p:nvSpPr>
          <p:cNvPr id="14" name="TextBox 14"/>
          <p:cNvSpPr txBox="1"/>
          <p:nvPr/>
        </p:nvSpPr>
        <p:spPr>
          <a:xfrm>
            <a:off x="2113379" y="2973546"/>
            <a:ext cx="8128571" cy="768350"/>
          </a:xfrm>
          <a:prstGeom prst="rect">
            <a:avLst/>
          </a:prstGeom>
        </p:spPr>
        <p:txBody>
          <a:bodyPr lIns="0" tIns="0" rIns="0" bIns="0" rtlCol="0" anchor="t">
            <a:spAutoFit/>
          </a:bodyPr>
          <a:lstStyle/>
          <a:p>
            <a:pPr>
              <a:lnSpc>
                <a:spcPts val="5500"/>
              </a:lnSpc>
            </a:pPr>
            <a:r>
              <a:rPr lang="en-US" sz="5000">
                <a:solidFill>
                  <a:srgbClr val="F08484"/>
                </a:solidFill>
                <a:latin typeface="Arcade Gamer Bold"/>
              </a:rPr>
              <a:t>YANG DIGUNAKAN</a:t>
            </a:r>
          </a:p>
        </p:txBody>
      </p:sp>
      <p:sp>
        <p:nvSpPr>
          <p:cNvPr id="15" name="TextBox 15"/>
          <p:cNvSpPr txBox="1"/>
          <p:nvPr/>
        </p:nvSpPr>
        <p:spPr>
          <a:xfrm>
            <a:off x="3364365" y="5603385"/>
            <a:ext cx="4897078" cy="1047750"/>
          </a:xfrm>
          <a:prstGeom prst="rect">
            <a:avLst/>
          </a:prstGeom>
        </p:spPr>
        <p:txBody>
          <a:bodyPr lIns="0" tIns="0" rIns="0" bIns="0" rtlCol="0" anchor="t">
            <a:spAutoFit/>
          </a:bodyPr>
          <a:lstStyle/>
          <a:p>
            <a:pPr>
              <a:lnSpc>
                <a:spcPts val="4200"/>
              </a:lnSpc>
            </a:pPr>
            <a:r>
              <a:rPr lang="en-US" sz="3000">
                <a:solidFill>
                  <a:srgbClr val="3F545D"/>
                </a:solidFill>
                <a:latin typeface="Montserrat Semi-Bold Bold"/>
              </a:rPr>
              <a:t>Bahasa Pemrograman:</a:t>
            </a:r>
          </a:p>
          <a:p>
            <a:pPr>
              <a:lnSpc>
                <a:spcPts val="4200"/>
              </a:lnSpc>
            </a:pPr>
            <a:r>
              <a:rPr lang="en-US" sz="3000">
                <a:solidFill>
                  <a:srgbClr val="3F545D"/>
                </a:solidFill>
                <a:latin typeface="Montserrat Semi-Bold"/>
              </a:rPr>
              <a:t>HTML, CSS, Javascript</a:t>
            </a:r>
          </a:p>
        </p:txBody>
      </p:sp>
      <p:sp>
        <p:nvSpPr>
          <p:cNvPr id="16" name="TextBox 16"/>
          <p:cNvSpPr txBox="1"/>
          <p:nvPr/>
        </p:nvSpPr>
        <p:spPr>
          <a:xfrm>
            <a:off x="3364365" y="6712782"/>
            <a:ext cx="4571113" cy="1047750"/>
          </a:xfrm>
          <a:prstGeom prst="rect">
            <a:avLst/>
          </a:prstGeom>
        </p:spPr>
        <p:txBody>
          <a:bodyPr lIns="0" tIns="0" rIns="0" bIns="0" rtlCol="0" anchor="t">
            <a:spAutoFit/>
          </a:bodyPr>
          <a:lstStyle/>
          <a:p>
            <a:pPr>
              <a:lnSpc>
                <a:spcPts val="4200"/>
              </a:lnSpc>
            </a:pPr>
            <a:r>
              <a:rPr lang="en-US" sz="3000">
                <a:solidFill>
                  <a:srgbClr val="3F545D"/>
                </a:solidFill>
                <a:latin typeface="Montserrat Semi-Bold Bold"/>
              </a:rPr>
              <a:t>Manajemen Proyek:</a:t>
            </a:r>
          </a:p>
          <a:p>
            <a:pPr>
              <a:lnSpc>
                <a:spcPts val="4200"/>
              </a:lnSpc>
            </a:pPr>
            <a:r>
              <a:rPr lang="en-US" sz="3000">
                <a:solidFill>
                  <a:srgbClr val="3F545D"/>
                </a:solidFill>
                <a:latin typeface="Montserrat Semi-Bold"/>
              </a:rPr>
              <a:t>Github</a:t>
            </a:r>
          </a:p>
        </p:txBody>
      </p:sp>
      <p:sp>
        <p:nvSpPr>
          <p:cNvPr id="17" name="TextBox 17"/>
          <p:cNvSpPr txBox="1"/>
          <p:nvPr/>
        </p:nvSpPr>
        <p:spPr>
          <a:xfrm>
            <a:off x="3364365" y="4332446"/>
            <a:ext cx="4571113" cy="1047750"/>
          </a:xfrm>
          <a:prstGeom prst="rect">
            <a:avLst/>
          </a:prstGeom>
        </p:spPr>
        <p:txBody>
          <a:bodyPr lIns="0" tIns="0" rIns="0" bIns="0" rtlCol="0" anchor="t">
            <a:spAutoFit/>
          </a:bodyPr>
          <a:lstStyle/>
          <a:p>
            <a:pPr>
              <a:lnSpc>
                <a:spcPts val="4200"/>
              </a:lnSpc>
            </a:pPr>
            <a:r>
              <a:rPr lang="en-US" sz="3000">
                <a:solidFill>
                  <a:srgbClr val="3F545D"/>
                </a:solidFill>
                <a:latin typeface="Montserrat Semi-Bold Bold"/>
              </a:rPr>
              <a:t>Text Editor:</a:t>
            </a:r>
          </a:p>
          <a:p>
            <a:pPr>
              <a:lnSpc>
                <a:spcPts val="4200"/>
              </a:lnSpc>
            </a:pPr>
            <a:r>
              <a:rPr lang="en-US" sz="3000">
                <a:solidFill>
                  <a:srgbClr val="3F545D"/>
                </a:solidFill>
                <a:latin typeface="Montserrat Semi-Bold"/>
              </a:rPr>
              <a:t>Visual Studio Code</a:t>
            </a:r>
          </a:p>
        </p:txBody>
      </p:sp>
      <p:sp>
        <p:nvSpPr>
          <p:cNvPr id="18" name="TextBox 18"/>
          <p:cNvSpPr txBox="1"/>
          <p:nvPr/>
        </p:nvSpPr>
        <p:spPr>
          <a:xfrm>
            <a:off x="812155" y="1032619"/>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9" name="TextBox 19"/>
          <p:cNvSpPr txBox="1"/>
          <p:nvPr/>
        </p:nvSpPr>
        <p:spPr>
          <a:xfrm>
            <a:off x="2395437" y="1032619"/>
            <a:ext cx="1761881"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20" name="TextBox 20"/>
          <p:cNvSpPr txBox="1"/>
          <p:nvPr/>
        </p:nvSpPr>
        <p:spPr>
          <a:xfrm>
            <a:off x="3364365" y="7979607"/>
            <a:ext cx="4571113" cy="1047750"/>
          </a:xfrm>
          <a:prstGeom prst="rect">
            <a:avLst/>
          </a:prstGeom>
        </p:spPr>
        <p:txBody>
          <a:bodyPr lIns="0" tIns="0" rIns="0" bIns="0" rtlCol="0" anchor="t">
            <a:spAutoFit/>
          </a:bodyPr>
          <a:lstStyle/>
          <a:p>
            <a:pPr>
              <a:lnSpc>
                <a:spcPts val="4200"/>
              </a:lnSpc>
            </a:pPr>
            <a:r>
              <a:rPr lang="en-US" sz="3000">
                <a:solidFill>
                  <a:srgbClr val="3F545D"/>
                </a:solidFill>
                <a:latin typeface="Montserrat Semi-Bold Bold"/>
              </a:rPr>
              <a:t>Library:</a:t>
            </a:r>
          </a:p>
          <a:p>
            <a:pPr>
              <a:lnSpc>
                <a:spcPts val="4200"/>
              </a:lnSpc>
            </a:pPr>
            <a:r>
              <a:rPr lang="en-US" sz="3000">
                <a:solidFill>
                  <a:srgbClr val="3F545D"/>
                </a:solidFill>
                <a:latin typeface="Montserrat Semi-Bold"/>
              </a:rPr>
              <a:t>Three JS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7804" r="63134" b="7875"/>
          <a:stretch>
            <a:fillRect/>
          </a:stretch>
        </p:blipFill>
        <p:spPr>
          <a:xfrm>
            <a:off x="-537288" y="-596041"/>
            <a:ext cx="8468041" cy="1137377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7930753" y="9784571"/>
            <a:ext cx="4261944" cy="841067"/>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99999">
            <a:off x="17259300" y="-278503"/>
            <a:ext cx="1762375" cy="2614405"/>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662156" y="2304558"/>
            <a:ext cx="963689" cy="963689"/>
          </a:xfrm>
          <a:prstGeom prst="rect">
            <a:avLst/>
          </a:prstGeom>
        </p:spPr>
      </p:pic>
      <p:sp>
        <p:nvSpPr>
          <p:cNvPr id="6" name="TextBox 6"/>
          <p:cNvSpPr txBox="1"/>
          <p:nvPr/>
        </p:nvSpPr>
        <p:spPr>
          <a:xfrm>
            <a:off x="9144000" y="5574044"/>
            <a:ext cx="8390234" cy="2161417"/>
          </a:xfrm>
          <a:prstGeom prst="rect">
            <a:avLst/>
          </a:prstGeom>
        </p:spPr>
        <p:txBody>
          <a:bodyPr lIns="0" tIns="0" rIns="0" bIns="0" rtlCol="0" anchor="t">
            <a:spAutoFit/>
          </a:bodyPr>
          <a:lstStyle/>
          <a:p>
            <a:pPr>
              <a:lnSpc>
                <a:spcPts val="7776"/>
              </a:lnSpc>
            </a:pPr>
            <a:r>
              <a:rPr lang="en-US" sz="9600">
                <a:solidFill>
                  <a:srgbClr val="F08484"/>
                </a:solidFill>
                <a:latin typeface="Arcade Gamer Bold"/>
              </a:rPr>
              <a:t>ROCKET MUMBUL</a:t>
            </a:r>
          </a:p>
        </p:txBody>
      </p:sp>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225326" y="6440819"/>
            <a:ext cx="1199387" cy="2099583"/>
          </a:xfrm>
          <a:prstGeom prst="rect">
            <a:avLst/>
          </a:prstGeom>
        </p:spPr>
      </p:pic>
      <p:pic>
        <p:nvPicPr>
          <p:cNvPr id="8" name="Picture 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028700" y="3375811"/>
            <a:ext cx="3052433" cy="4114800"/>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380771" y="7200900"/>
            <a:ext cx="4302548" cy="4114800"/>
          </a:xfrm>
          <a:prstGeom prst="rect">
            <a:avLst/>
          </a:prstGeom>
        </p:spPr>
      </p:pic>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137823" y="-1328398"/>
            <a:ext cx="4206580" cy="4114800"/>
          </a:xfrm>
          <a:prstGeom prst="rect">
            <a:avLst/>
          </a:prstGeom>
        </p:spPr>
      </p:pic>
      <p:pic>
        <p:nvPicPr>
          <p:cNvPr id="11" name="Picture 1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4181659" y="3375811"/>
            <a:ext cx="1059454" cy="1174798"/>
          </a:xfrm>
          <a:prstGeom prst="rect">
            <a:avLst/>
          </a:prstGeom>
        </p:spPr>
      </p:pic>
      <p:sp>
        <p:nvSpPr>
          <p:cNvPr id="12" name="TextBox 12"/>
          <p:cNvSpPr txBox="1"/>
          <p:nvPr/>
        </p:nvSpPr>
        <p:spPr>
          <a:xfrm>
            <a:off x="9144000" y="3875541"/>
            <a:ext cx="8115300" cy="1422278"/>
          </a:xfrm>
          <a:prstGeom prst="rect">
            <a:avLst/>
          </a:prstGeom>
        </p:spPr>
        <p:txBody>
          <a:bodyPr lIns="0" tIns="0" rIns="0" bIns="0" rtlCol="0" anchor="t">
            <a:spAutoFit/>
          </a:bodyPr>
          <a:lstStyle/>
          <a:p>
            <a:pPr>
              <a:lnSpc>
                <a:spcPts val="9396"/>
              </a:lnSpc>
            </a:pPr>
            <a:r>
              <a:rPr lang="en-US" sz="11600">
                <a:solidFill>
                  <a:srgbClr val="3F545D"/>
                </a:solidFill>
                <a:latin typeface="Arcade Gamer Bold"/>
              </a:rPr>
              <a:t>FITUR </a:t>
            </a:r>
          </a:p>
        </p:txBody>
      </p:sp>
      <p:pic>
        <p:nvPicPr>
          <p:cNvPr id="13" name="Picture 13"/>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2321318" y="8540402"/>
            <a:ext cx="1059454" cy="11747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64063" y="7472538"/>
            <a:ext cx="3793097"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581947" flipH="1" flipV="1">
            <a:off x="5575924" y="8755778"/>
            <a:ext cx="3099387" cy="1548319"/>
          </a:xfrm>
          <a:prstGeom prst="rect">
            <a:avLst/>
          </a:prstGeom>
        </p:spPr>
      </p:pic>
      <p:grpSp>
        <p:nvGrpSpPr>
          <p:cNvPr id="4" name="Group 4"/>
          <p:cNvGrpSpPr/>
          <p:nvPr/>
        </p:nvGrpSpPr>
        <p:grpSpPr>
          <a:xfrm>
            <a:off x="-958614" y="-703076"/>
            <a:ext cx="7423073" cy="10990076"/>
            <a:chOff x="0" y="0"/>
            <a:chExt cx="9897431" cy="14653434"/>
          </a:xfrm>
        </p:grpSpPr>
        <p:pic>
          <p:nvPicPr>
            <p:cNvPr id="5" name="Picture 5"/>
            <p:cNvPicPr>
              <a:picLocks noChangeAspect="1"/>
            </p:cNvPicPr>
            <p:nvPr/>
          </p:nvPicPr>
          <p:blipFill>
            <a:blip r:embed="rId6"/>
            <a:srcRect l="574" r="54424"/>
            <a:stretch>
              <a:fillRect/>
            </a:stretch>
          </p:blipFill>
          <p:spPr>
            <a:xfrm>
              <a:off x="0" y="0"/>
              <a:ext cx="9897431" cy="14653434"/>
            </a:xfrm>
            <a:prstGeom prst="rect">
              <a:avLst/>
            </a:prstGeom>
          </p:spPr>
        </p:pic>
      </p:gr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818480" y="3578805"/>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464459" y="1448073"/>
            <a:ext cx="661159" cy="769908"/>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417355" y="-170761"/>
            <a:ext cx="1421766" cy="1421766"/>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flipH="1">
            <a:off x="-6219803" y="937341"/>
            <a:ext cx="15307160" cy="7709242"/>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2436504">
            <a:off x="-804213" y="79190"/>
            <a:ext cx="3099387" cy="1548319"/>
          </a:xfrm>
          <a:prstGeom prst="rect">
            <a:avLst/>
          </a:prstGeom>
        </p:spPr>
      </p:pic>
      <p:pic>
        <p:nvPicPr>
          <p:cNvPr id="11" name="Picture 1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416095" y="8285157"/>
            <a:ext cx="846051" cy="1481051"/>
          </a:xfrm>
          <a:prstGeom prst="rect">
            <a:avLst/>
          </a:prstGeom>
        </p:spPr>
      </p:pic>
      <p:pic>
        <p:nvPicPr>
          <p:cNvPr id="12" name="Picture 12"/>
          <p:cNvPicPr>
            <a:picLocks noChangeAspect="1"/>
          </p:cNvPicPr>
          <p:nvPr/>
        </p:nvPicPr>
        <p:blipFill>
          <a:blip r:embed="rId17"/>
          <a:srcRect/>
          <a:stretch>
            <a:fillRect/>
          </a:stretch>
        </p:blipFill>
        <p:spPr>
          <a:xfrm>
            <a:off x="947411" y="4089377"/>
            <a:ext cx="5847628" cy="2556149"/>
          </a:xfrm>
          <a:prstGeom prst="rect">
            <a:avLst/>
          </a:prstGeom>
        </p:spPr>
      </p:pic>
      <p:sp>
        <p:nvSpPr>
          <p:cNvPr id="13" name="TextBox 13"/>
          <p:cNvSpPr txBox="1"/>
          <p:nvPr/>
        </p:nvSpPr>
        <p:spPr>
          <a:xfrm>
            <a:off x="9700807" y="1251005"/>
            <a:ext cx="7117673" cy="894080"/>
          </a:xfrm>
          <a:prstGeom prst="rect">
            <a:avLst/>
          </a:prstGeom>
        </p:spPr>
        <p:txBody>
          <a:bodyPr lIns="0" tIns="0" rIns="0" bIns="0" rtlCol="0" anchor="t">
            <a:spAutoFit/>
          </a:bodyPr>
          <a:lstStyle/>
          <a:p>
            <a:pPr>
              <a:lnSpc>
                <a:spcPts val="6490"/>
              </a:lnSpc>
            </a:pPr>
            <a:r>
              <a:rPr lang="en-US" sz="5900">
                <a:solidFill>
                  <a:srgbClr val="F08484"/>
                </a:solidFill>
                <a:latin typeface="Arcade Gamer Bold"/>
              </a:rPr>
              <a:t>3D MODELLING</a:t>
            </a:r>
          </a:p>
        </p:txBody>
      </p:sp>
      <p:sp>
        <p:nvSpPr>
          <p:cNvPr id="14" name="TextBox 14"/>
          <p:cNvSpPr txBox="1"/>
          <p:nvPr/>
        </p:nvSpPr>
        <p:spPr>
          <a:xfrm>
            <a:off x="13063010" y="150867"/>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5" name="TextBox 15"/>
          <p:cNvSpPr txBox="1"/>
          <p:nvPr/>
        </p:nvSpPr>
        <p:spPr>
          <a:xfrm>
            <a:off x="14753969" y="150867"/>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6" name="TextBox 16"/>
          <p:cNvSpPr txBox="1"/>
          <p:nvPr/>
        </p:nvSpPr>
        <p:spPr>
          <a:xfrm>
            <a:off x="9810899" y="2811835"/>
            <a:ext cx="7668740" cy="4365625"/>
          </a:xfrm>
          <a:prstGeom prst="rect">
            <a:avLst/>
          </a:prstGeom>
        </p:spPr>
        <p:txBody>
          <a:bodyPr lIns="0" tIns="0" rIns="0" bIns="0" rtlCol="0" anchor="t">
            <a:spAutoFit/>
          </a:bodyPr>
          <a:lstStyle/>
          <a:p>
            <a:pPr algn="just">
              <a:lnSpc>
                <a:spcPts val="3500"/>
              </a:lnSpc>
            </a:pPr>
            <a:r>
              <a:rPr lang="en-US" sz="2500">
                <a:solidFill>
                  <a:srgbClr val="3F545D"/>
                </a:solidFill>
                <a:latin typeface="Montserrat"/>
                <a:hlinkClick r:id="rId18" tooltip="https://threejs.org"/>
              </a:rPr>
              <a:t>3D modeling dapat dilakukan dengan cara membuat objek 3D menggunakan kelas-kelas seperti BoxGeometry, SphereGeometry, CylinderGeometry, dan sebagainya. </a:t>
            </a:r>
          </a:p>
          <a:p>
            <a:pPr algn="just">
              <a:lnSpc>
                <a:spcPts val="3500"/>
              </a:lnSpc>
            </a:pPr>
            <a:endParaRPr lang="en-US" sz="2500">
              <a:solidFill>
                <a:srgbClr val="3F545D"/>
              </a:solidFill>
              <a:latin typeface="Montserrat"/>
              <a:hlinkClick r:id="rId18" tooltip="https://threejs.org"/>
            </a:endParaRPr>
          </a:p>
          <a:p>
            <a:pPr algn="just">
              <a:lnSpc>
                <a:spcPts val="3500"/>
              </a:lnSpc>
            </a:pPr>
            <a:r>
              <a:rPr lang="en-US" sz="2500">
                <a:solidFill>
                  <a:srgbClr val="3F545D"/>
                </a:solidFill>
                <a:latin typeface="Montserrat"/>
                <a:hlinkClick r:id="rId18" tooltip="https://threejs.org"/>
              </a:rPr>
              <a:t>Setelah objek 3D dibuat atau dimuat, kita dapat mengubah posisi, rotasi, dan skala objek tersebut sesuai kebutuhan dengan mengubah properti yang tersedia pada instance dari kelas Object3D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83954" flipH="1" flipV="1">
            <a:off x="8597905" y="8558615"/>
            <a:ext cx="3099387" cy="1548319"/>
          </a:xfrm>
          <a:prstGeom prst="rect">
            <a:avLst/>
          </a:prstGeom>
        </p:spPr>
      </p:pic>
      <p:grpSp>
        <p:nvGrpSpPr>
          <p:cNvPr id="3" name="Group 3"/>
          <p:cNvGrpSpPr/>
          <p:nvPr/>
        </p:nvGrpSpPr>
        <p:grpSpPr>
          <a:xfrm>
            <a:off x="11162382" y="-351538"/>
            <a:ext cx="7423073" cy="10990076"/>
            <a:chOff x="0" y="0"/>
            <a:chExt cx="9897431" cy="14653434"/>
          </a:xfrm>
        </p:grpSpPr>
        <p:pic>
          <p:nvPicPr>
            <p:cNvPr id="4" name="Picture 4"/>
            <p:cNvPicPr>
              <a:picLocks noChangeAspect="1"/>
            </p:cNvPicPr>
            <p:nvPr/>
          </p:nvPicPr>
          <p:blipFill>
            <a:blip r:embed="rId4"/>
            <a:srcRect l="574" r="54424"/>
            <a:stretch>
              <a:fillRect/>
            </a:stretch>
          </p:blipFill>
          <p:spPr>
            <a:xfrm>
              <a:off x="0" y="0"/>
              <a:ext cx="9897431" cy="14653434"/>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818480" y="3578805"/>
            <a:ext cx="661159" cy="769908"/>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64459" y="1448073"/>
            <a:ext cx="661159" cy="76990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107597" y="710937"/>
            <a:ext cx="1421766" cy="142176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436504">
            <a:off x="-804213" y="79190"/>
            <a:ext cx="3099387" cy="1548319"/>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16095" y="8285157"/>
            <a:ext cx="846051" cy="1481051"/>
          </a:xfrm>
          <a:prstGeom prst="rect">
            <a:avLst/>
          </a:prstGeom>
        </p:spPr>
      </p:pic>
      <p:pic>
        <p:nvPicPr>
          <p:cNvPr id="10" name="Picture 1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6614" y="1214106"/>
            <a:ext cx="18014772" cy="9072894"/>
          </a:xfrm>
          <a:prstGeom prst="rect">
            <a:avLst/>
          </a:prstGeom>
        </p:spPr>
      </p:pic>
      <p:pic>
        <p:nvPicPr>
          <p:cNvPr id="11" name="Picture 11"/>
          <p:cNvPicPr>
            <a:picLocks noChangeAspect="1"/>
          </p:cNvPicPr>
          <p:nvPr/>
        </p:nvPicPr>
        <p:blipFill>
          <a:blip r:embed="rId15"/>
          <a:srcRect/>
          <a:stretch>
            <a:fillRect/>
          </a:stretch>
        </p:blipFill>
        <p:spPr>
          <a:xfrm>
            <a:off x="734190" y="3963760"/>
            <a:ext cx="7704991" cy="5752907"/>
          </a:xfrm>
          <a:prstGeom prst="rect">
            <a:avLst/>
          </a:prstGeom>
        </p:spPr>
      </p:pic>
      <p:pic>
        <p:nvPicPr>
          <p:cNvPr id="12" name="Picture 12"/>
          <p:cNvPicPr>
            <a:picLocks noChangeAspect="1"/>
          </p:cNvPicPr>
          <p:nvPr/>
        </p:nvPicPr>
        <p:blipFill>
          <a:blip r:embed="rId16"/>
          <a:srcRect/>
          <a:stretch>
            <a:fillRect/>
          </a:stretch>
        </p:blipFill>
        <p:spPr>
          <a:xfrm>
            <a:off x="10147598" y="3966059"/>
            <a:ext cx="6808720" cy="5750608"/>
          </a:xfrm>
          <a:prstGeom prst="rect">
            <a:avLst/>
          </a:prstGeom>
        </p:spPr>
      </p:pic>
      <p:sp>
        <p:nvSpPr>
          <p:cNvPr id="13" name="TextBox 13"/>
          <p:cNvSpPr txBox="1"/>
          <p:nvPr/>
        </p:nvSpPr>
        <p:spPr>
          <a:xfrm>
            <a:off x="0" y="321682"/>
            <a:ext cx="1468380" cy="389255"/>
          </a:xfrm>
          <a:prstGeom prst="rect">
            <a:avLst/>
          </a:prstGeom>
        </p:spPr>
        <p:txBody>
          <a:bodyPr lIns="0" tIns="0" rIns="0" bIns="0" rtlCol="0" anchor="t">
            <a:spAutoFit/>
          </a:bodyPr>
          <a:lstStyle/>
          <a:p>
            <a:pPr algn="r">
              <a:lnSpc>
                <a:spcPts val="3220"/>
              </a:lnSpc>
            </a:pPr>
            <a:r>
              <a:rPr lang="en-US" sz="2300">
                <a:solidFill>
                  <a:srgbClr val="3F545D"/>
                </a:solidFill>
                <a:latin typeface="Montserrat Semi-Bold Bold"/>
              </a:rPr>
              <a:t>ROCKET</a:t>
            </a:r>
          </a:p>
        </p:txBody>
      </p:sp>
      <p:sp>
        <p:nvSpPr>
          <p:cNvPr id="14" name="TextBox 14"/>
          <p:cNvSpPr txBox="1"/>
          <p:nvPr/>
        </p:nvSpPr>
        <p:spPr>
          <a:xfrm>
            <a:off x="1583281" y="321682"/>
            <a:ext cx="1656836" cy="389255"/>
          </a:xfrm>
          <a:prstGeom prst="rect">
            <a:avLst/>
          </a:prstGeom>
        </p:spPr>
        <p:txBody>
          <a:bodyPr lIns="0" tIns="0" rIns="0" bIns="0" rtlCol="0" anchor="t">
            <a:spAutoFit/>
          </a:bodyPr>
          <a:lstStyle/>
          <a:p>
            <a:pPr>
              <a:lnSpc>
                <a:spcPts val="3220"/>
              </a:lnSpc>
            </a:pPr>
            <a:r>
              <a:rPr lang="en-US" sz="2300">
                <a:solidFill>
                  <a:srgbClr val="3F545D"/>
                </a:solidFill>
                <a:latin typeface="Montserrat"/>
              </a:rPr>
              <a:t>MUMBUL</a:t>
            </a:r>
          </a:p>
        </p:txBody>
      </p:sp>
      <p:sp>
        <p:nvSpPr>
          <p:cNvPr id="15" name="TextBox 15"/>
          <p:cNvSpPr txBox="1"/>
          <p:nvPr/>
        </p:nvSpPr>
        <p:spPr>
          <a:xfrm>
            <a:off x="5961467" y="1292860"/>
            <a:ext cx="7976717" cy="925195"/>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3D MODELLING</a:t>
            </a:r>
          </a:p>
        </p:txBody>
      </p:sp>
      <p:sp>
        <p:nvSpPr>
          <p:cNvPr id="16" name="TextBox 16"/>
          <p:cNvSpPr txBox="1"/>
          <p:nvPr/>
        </p:nvSpPr>
        <p:spPr>
          <a:xfrm>
            <a:off x="745480" y="2900227"/>
            <a:ext cx="17269292" cy="925121"/>
          </a:xfrm>
          <a:prstGeom prst="rect">
            <a:avLst/>
          </a:prstGeom>
        </p:spPr>
        <p:txBody>
          <a:bodyPr lIns="0" tIns="0" rIns="0" bIns="0" rtlCol="0" anchor="t">
            <a:spAutoFit/>
          </a:bodyPr>
          <a:lstStyle/>
          <a:p>
            <a:pPr>
              <a:lnSpc>
                <a:spcPts val="6710"/>
              </a:lnSpc>
            </a:pPr>
            <a:r>
              <a:rPr lang="en-US" sz="6100">
                <a:solidFill>
                  <a:srgbClr val="F08484"/>
                </a:solidFill>
                <a:latin typeface="Arcade Gamer Bold"/>
              </a:rPr>
              <a:t>OUTLINE SHADER &amp; ROCKET HEAD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672</Words>
  <Application>Microsoft Office PowerPoint</Application>
  <PresentationFormat>Custom</PresentationFormat>
  <Paragraphs>167</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Arcade Gamer</vt:lpstr>
      <vt:lpstr>Montserrat</vt:lpstr>
      <vt:lpstr>Montserrat Classic</vt:lpstr>
      <vt:lpstr>Montserrat Semi-Bold</vt:lpstr>
      <vt:lpstr>Arcade Gamer Bold</vt:lpstr>
      <vt:lpstr>Arial</vt:lpstr>
      <vt:lpstr>Montserrat Semi-Bold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Grafika Komputer Kelompok 4</dc:title>
  <cp:lastModifiedBy>RERE ARGA DEWANATA</cp:lastModifiedBy>
  <cp:revision>1</cp:revision>
  <dcterms:created xsi:type="dcterms:W3CDTF">2006-08-16T00:00:00Z</dcterms:created>
  <dcterms:modified xsi:type="dcterms:W3CDTF">2022-12-21T15:23:05Z</dcterms:modified>
  <dc:identifier>DAFUyzT_Bys</dc:identifier>
</cp:coreProperties>
</file>